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7" r:id="rId4"/>
    <p:sldMasterId id="2147483700" r:id="rId5"/>
  </p:sldMasterIdLst>
  <p:notesMasterIdLst>
    <p:notesMasterId r:id="rId36"/>
  </p:notesMasterIdLst>
  <p:handoutMasterIdLst>
    <p:handoutMasterId r:id="rId37"/>
  </p:handoutMasterIdLst>
  <p:sldIdLst>
    <p:sldId id="428" r:id="rId6"/>
    <p:sldId id="333" r:id="rId7"/>
    <p:sldId id="334" r:id="rId8"/>
    <p:sldId id="330" r:id="rId9"/>
    <p:sldId id="335" r:id="rId10"/>
    <p:sldId id="336" r:id="rId11"/>
    <p:sldId id="338" r:id="rId12"/>
    <p:sldId id="337" r:id="rId13"/>
    <p:sldId id="341" r:id="rId14"/>
    <p:sldId id="339" r:id="rId15"/>
    <p:sldId id="340" r:id="rId16"/>
    <p:sldId id="342" r:id="rId17"/>
    <p:sldId id="343" r:id="rId18"/>
    <p:sldId id="329" r:id="rId19"/>
    <p:sldId id="344" r:id="rId20"/>
    <p:sldId id="272" r:id="rId21"/>
    <p:sldId id="346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429" r:id="rId32"/>
    <p:sldId id="430" r:id="rId33"/>
    <p:sldId id="431" r:id="rId34"/>
    <p:sldId id="365" r:id="rId35"/>
  </p:sldIdLst>
  <p:sldSz cx="9144000" cy="5143500" type="screen16x9"/>
  <p:notesSz cx="6858000" cy="9144000"/>
  <p:embeddedFontLst>
    <p:embeddedFont>
      <p:font typeface="Avenir Next Cyr" panose="020B0503020202020204" charset="-52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  <p:embeddedFont>
      <p:font typeface="MV Boli" panose="02000500030200090000" pitchFamily="2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8488" autoAdjust="0"/>
  </p:normalViewPr>
  <p:slideViewPr>
    <p:cSldViewPr showGuides="1">
      <p:cViewPr varScale="1">
        <p:scale>
          <a:sx n="148" d="100"/>
          <a:sy n="148" d="100"/>
        </p:scale>
        <p:origin x="492" y="84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A596-72E5-4419-88E9-EE3CFB326DBD}" type="datetimeFigureOut">
              <a:rPr lang="ru-RU" smtClean="0"/>
              <a:t>26.03.2024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172B-CDA0-46C0-A298-0ACFB08CDA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73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E67-D6CA-4878-BC73-6D05902676FE}" type="datetimeFigureOut">
              <a:rPr lang="ru-RU" smtClean="0"/>
              <a:t>26.03.2024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5D96-F751-4184-AD8F-F1BDDB583F4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653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">
    <p:bg>
      <p:bgPr>
        <a:blipFill dpi="0" rotWithShape="1">
          <a:blip r:embed="rId2">
            <a:lum/>
          </a:blip>
          <a:srcRect/>
          <a:tile tx="0" ty="0" sx="38000" sy="38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32638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900113" y="3292474"/>
            <a:ext cx="4895850" cy="1439515"/>
          </a:xfrm>
          <a:prstGeom prst="rect">
            <a:avLst/>
          </a:prstGeom>
        </p:spPr>
        <p:txBody>
          <a:bodyPr/>
          <a:lstStyle>
            <a:lvl1pPr marL="0" marR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609538" indent="0">
              <a:buFontTx/>
              <a:buNone/>
              <a:defRPr sz="1600"/>
            </a:lvl2pPr>
            <a:lvl3pPr marL="1219076" indent="0">
              <a:buFontTx/>
              <a:buNone/>
              <a:defRPr sz="1600"/>
            </a:lvl3pPr>
            <a:lvl4pPr marL="1828616" indent="0">
              <a:buFontTx/>
              <a:buNone/>
              <a:defRPr sz="1600"/>
            </a:lvl4pPr>
            <a:lvl5pPr marL="2438155" indent="0">
              <a:buFontTx/>
              <a:buNone/>
              <a:defRPr sz="1600"/>
            </a:lvl5pPr>
          </a:lstStyle>
          <a:p>
            <a:pPr marL="0" marR="0" lvl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9808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018"/>
            <a:ext cx="3970784" cy="360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131017"/>
            <a:ext cx="4042792" cy="3600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9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 слев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131888"/>
            <a:ext cx="43307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1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ри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131888"/>
            <a:ext cx="2530624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131888"/>
            <a:ext cx="2506588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4" y="1131888"/>
            <a:ext cx="2520281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02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130847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2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3392790"/>
            <a:ext cx="2592705" cy="907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8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7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9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79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9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4731991"/>
            <a:ext cx="2160240" cy="288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 Группа/должность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3" y="4732010"/>
            <a:ext cx="1221916" cy="287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7" y="4732358"/>
            <a:ext cx="2879725" cy="287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374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131888"/>
            <a:ext cx="3887788" cy="15843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131589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3003351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3003053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3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4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0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0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69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69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0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7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7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7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7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09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09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1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1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5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85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9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 (доп)">
    <p:bg>
      <p:bgPr>
        <a:blipFill dpi="0" rotWithShape="1">
          <a:blip r:embed="rId2">
            <a:lum/>
          </a:blip>
          <a:srcRect/>
          <a:tile tx="0" ty="0" sx="38000" sy="38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99"/>
            <a:ext cx="5050904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590"/>
            <a:ext cx="41148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 marL="1219076" indent="0">
              <a:buNone/>
              <a:defRPr sz="2400"/>
            </a:lvl3pPr>
            <a:lvl4pPr marL="1828616" indent="0">
              <a:buNone/>
              <a:defRPr sz="2000"/>
            </a:lvl4pPr>
            <a:lvl5pPr marL="2438155" indent="0">
              <a:buNone/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029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018"/>
            <a:ext cx="3970784" cy="360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131017"/>
            <a:ext cx="4042792" cy="3600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480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131888"/>
            <a:ext cx="43307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71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700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4443958"/>
            <a:ext cx="2160240" cy="287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4011910"/>
            <a:ext cx="7776863" cy="287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2301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131888"/>
            <a:ext cx="2530624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131888"/>
            <a:ext cx="2506588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4" y="1131888"/>
            <a:ext cx="2520281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55569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130847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494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3392790"/>
            <a:ext cx="2592705" cy="907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8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7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237012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3694070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2202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131888"/>
            <a:ext cx="3887788" cy="15843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131589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3003351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3003053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88530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4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0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0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69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69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36299143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348211" y="1203598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348211" y="3075806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891" y="3075806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228184" y="1203598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228184" y="3075806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67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7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7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24693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7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7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09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09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1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1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71708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4443958"/>
            <a:ext cx="2160240" cy="287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1745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0443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</p:spTree>
    <p:extLst>
      <p:ext uri="{BB962C8B-B14F-4D97-AF65-F5344CB8AC3E}">
        <p14:creationId xmlns:p14="http://schemas.microsoft.com/office/powerpoint/2010/main" val="526210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278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85800" y="1707674"/>
            <a:ext cx="7772400" cy="1102519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6600" b="1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4731991"/>
            <a:ext cx="2158008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Группа</a:t>
            </a:r>
            <a:r>
              <a:rPr lang="en-US" dirty="0"/>
              <a:t>/</a:t>
            </a:r>
            <a:r>
              <a:rPr lang="en-US" dirty="0" err="1"/>
              <a:t>должность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755663" y="4732010"/>
            <a:ext cx="1152055" cy="287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Дд.мм.гггг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7" y="4732358"/>
            <a:ext cx="2879725" cy="287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48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blipFill dpi="0" rotWithShape="1">
          <a:blip r:embed="rId2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205998"/>
            <a:ext cx="4834880" cy="70958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4767264"/>
            <a:ext cx="514400" cy="273844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3851928" y="1131591"/>
            <a:ext cx="4824413" cy="3600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+mj-lt"/>
              <a:buAutoNum type="arabicPeriod"/>
              <a:defRPr sz="24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573741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971600" y="1707655"/>
            <a:ext cx="4320480" cy="18002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>
                <a:latin typeface="Avenir Next Cyr" panose="020B0503020202020204" pitchFamily="34" charset="-52"/>
              </a:rPr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2391387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доп. верия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971600" y="1707655"/>
            <a:ext cx="4320480" cy="18002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>
                <a:latin typeface="Avenir Next Cyr" panose="020B0503020202020204" pitchFamily="34" charset="-52"/>
              </a:rPr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078459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3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018"/>
            <a:ext cx="3970784" cy="36009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131017"/>
            <a:ext cx="4042792" cy="3600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59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4443958"/>
            <a:ext cx="7776863" cy="287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4154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18EB61-9EBD-44E2-9C41-DDD2243C44D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131888"/>
            <a:ext cx="4330700" cy="36004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0174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blipFill dpi="0" rotWithShape="1">
          <a:blip r:embed="rId2">
            <a:lum/>
          </a:blip>
          <a:srcRect/>
          <a:tile tx="0" ty="0" sx="51000" sy="51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99"/>
            <a:ext cx="4978896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590"/>
            <a:ext cx="41148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609538" indent="0">
              <a:buNone/>
              <a:defRPr sz="2800"/>
            </a:lvl2pPr>
            <a:lvl3pPr marL="1219076" indent="0">
              <a:buNone/>
              <a:defRPr sz="2000"/>
            </a:lvl3pPr>
            <a:lvl4pPr marL="1828616" indent="0">
              <a:buNone/>
              <a:defRPr sz="1800"/>
            </a:lvl4pPr>
            <a:lvl5pPr marL="2438155" indent="0">
              <a:buNone/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598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9" y="1131888"/>
            <a:ext cx="2530623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42" y="1131888"/>
            <a:ext cx="2506585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3" y="1131888"/>
            <a:ext cx="2520279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8378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130847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3016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47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8868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bg>
      <p:bgPr>
        <a:blipFill dpi="0" rotWithShape="1">
          <a:blip r:embed="rId2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205999"/>
            <a:ext cx="4834880" cy="49354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4767264"/>
            <a:ext cx="514400" cy="273844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 noChangeAspect="1"/>
          </p:cNvSpPr>
          <p:nvPr>
            <p:ph type="body" sz="quarter" idx="13"/>
          </p:nvPr>
        </p:nvSpPr>
        <p:spPr>
          <a:xfrm>
            <a:off x="3851928" y="843559"/>
            <a:ext cx="4824413" cy="38884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/>
              <a:t>Заголовок раздела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3" name="Текст 12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99592" y="3291830"/>
            <a:ext cx="4896544" cy="144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aseline="0"/>
            </a:lvl1pPr>
            <a:lvl2pPr marL="609538" indent="0">
              <a:buFontTx/>
              <a:buNone/>
              <a:defRPr sz="1200"/>
            </a:lvl2pPr>
            <a:lvl3pPr marL="1219076" indent="0">
              <a:buFontTx/>
              <a:buNone/>
              <a:defRPr sz="1200"/>
            </a:lvl3pPr>
            <a:lvl4pPr marL="1828616" indent="0">
              <a:buFontTx/>
              <a:buNone/>
              <a:defRPr sz="1200"/>
            </a:lvl4pPr>
            <a:lvl5pPr marL="2438155" indent="0">
              <a:buFontTx/>
              <a:buNone/>
              <a:defRPr sz="1200"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74770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4834956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15" r:id="rId3"/>
    <p:sldLayoutId id="2147483717" r:id="rId4"/>
    <p:sldLayoutId id="2147483716" r:id="rId5"/>
    <p:sldLayoutId id="2147483718" r:id="rId6"/>
    <p:sldLayoutId id="2147483690" r:id="rId7"/>
    <p:sldLayoutId id="2147483691" r:id="rId8"/>
    <p:sldLayoutId id="2147483720" r:id="rId9"/>
    <p:sldLayoutId id="2147483719" r:id="rId10"/>
    <p:sldLayoutId id="2147483721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697" r:id="rId26"/>
    <p:sldLayoutId id="2147483692" r:id="rId27"/>
    <p:sldLayoutId id="2147483693" r:id="rId28"/>
    <p:sldLayoutId id="2147483694" r:id="rId29"/>
    <p:sldLayoutId id="2147483695" r:id="rId30"/>
    <p:sldLayoutId id="2147483699" r:id="rId31"/>
    <p:sldLayoutId id="2147483722" r:id="rId32"/>
    <p:sldLayoutId id="2147483728" r:id="rId33"/>
    <p:sldLayoutId id="2147483732" r:id="rId34"/>
    <p:sldLayoutId id="2147483725" r:id="rId35"/>
    <p:sldLayoutId id="2147483729" r:id="rId36"/>
    <p:sldLayoutId id="2147483727" r:id="rId37"/>
    <p:sldLayoutId id="2147483730" r:id="rId38"/>
    <p:sldLayoutId id="2147483724" r:id="rId39"/>
    <p:sldLayoutId id="2147483726" r:id="rId40"/>
    <p:sldLayoutId id="2147483731" r:id="rId41"/>
    <p:sldLayoutId id="2147483698" r:id="rId4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4834956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10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14" r:id="rId5"/>
    <p:sldLayoutId id="2147483705" r:id="rId6"/>
    <p:sldLayoutId id="2147483706" r:id="rId7"/>
    <p:sldLayoutId id="2147483707" r:id="rId8"/>
    <p:sldLayoutId id="2147483712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7D1A8-33EF-4E16-A90E-ACB54569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Базы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3C0B22-C451-4710-9555-541BDE570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Нормализация баз данных, виды БД, СУБД. </a:t>
            </a:r>
          </a:p>
        </p:txBody>
      </p:sp>
    </p:spTree>
    <p:extLst>
      <p:ext uri="{BB962C8B-B14F-4D97-AF65-F5344CB8AC3E}">
        <p14:creationId xmlns:p14="http://schemas.microsoft.com/office/powerpoint/2010/main" val="26454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BA477-BCB6-4F99-817A-D1AA3710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3я нормальная форма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4ED45DC-9127-4151-9715-004429FD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5F10F5-61BD-4FF9-AEA9-0F4ABBADD3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Переменная отношения находится в 3 НФ тогда и только тогда, когда она находится во второй нормальной форме, и отсутствуют транзитивные функциональные зависимости </a:t>
            </a:r>
            <a:r>
              <a:rPr lang="ru-RU" dirty="0" err="1"/>
              <a:t>неключевых</a:t>
            </a:r>
            <a:r>
              <a:rPr lang="ru-RU" dirty="0"/>
              <a:t> атрибутов от ключевых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Таблица в 2 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Все атрибуты зависят только от первичного ключа, но не от других атрибутов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8661BBF-B86B-44E4-BF04-DC12A41C0B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64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107C-C84B-4D8D-8497-273726DD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3я нормальная форма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A8DDAF-30AC-41C0-9978-2CC77EC4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11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0AAC308-A904-4529-8EFD-15AB02892A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graphicFrame>
        <p:nvGraphicFramePr>
          <p:cNvPr id="7" name="Таблица 12">
            <a:extLst>
              <a:ext uri="{FF2B5EF4-FFF2-40B4-BE49-F238E27FC236}">
                <a16:creationId xmlns:a16="http://schemas.microsoft.com/office/drawing/2014/main" id="{120BA4C2-EAC7-4F1B-87CA-95AC15A80321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0772" y="3031113"/>
          <a:ext cx="3538737" cy="16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3530668627"/>
                    </a:ext>
                  </a:extLst>
                </a:gridCol>
                <a:gridCol w="1351046">
                  <a:extLst>
                    <a:ext uri="{9D8B030D-6E8A-4147-A177-3AD203B41FA5}">
                      <a16:colId xmlns:a16="http://schemas.microsoft.com/office/drawing/2014/main" val="341937946"/>
                    </a:ext>
                  </a:extLst>
                </a:gridCol>
                <a:gridCol w="1179579">
                  <a:extLst>
                    <a:ext uri="{9D8B030D-6E8A-4147-A177-3AD203B41FA5}">
                      <a16:colId xmlns:a16="http://schemas.microsoft.com/office/drawing/2014/main" val="1386516213"/>
                    </a:ext>
                  </a:extLst>
                </a:gridCol>
              </a:tblGrid>
              <a:tr h="276246">
                <a:tc>
                  <a:txBody>
                    <a:bodyPr/>
                    <a:lstStyle/>
                    <a:p>
                      <a:r>
                        <a:rPr lang="en-US" sz="1200" dirty="0"/>
                        <a:t>Id-name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Type_name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0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Supplier_id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468395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950617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661940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605979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Name4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902746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name5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262750"/>
                  </a:ext>
                </a:extLst>
              </a:tr>
            </a:tbl>
          </a:graphicData>
        </a:graphic>
      </p:graphicFrame>
      <p:graphicFrame>
        <p:nvGraphicFramePr>
          <p:cNvPr id="8" name="Таблица 11">
            <a:extLst>
              <a:ext uri="{FF2B5EF4-FFF2-40B4-BE49-F238E27FC236}">
                <a16:creationId xmlns:a16="http://schemas.microsoft.com/office/drawing/2014/main" id="{742EC989-5477-4F0D-BABA-ED9846CEF256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4716016" y="3029430"/>
          <a:ext cx="4246389" cy="16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5463">
                  <a:extLst>
                    <a:ext uri="{9D8B030D-6E8A-4147-A177-3AD203B41FA5}">
                      <a16:colId xmlns:a16="http://schemas.microsoft.com/office/drawing/2014/main" val="2111274574"/>
                    </a:ext>
                  </a:extLst>
                </a:gridCol>
                <a:gridCol w="1415463">
                  <a:extLst>
                    <a:ext uri="{9D8B030D-6E8A-4147-A177-3AD203B41FA5}">
                      <a16:colId xmlns:a16="http://schemas.microsoft.com/office/drawing/2014/main" val="4142977774"/>
                    </a:ext>
                  </a:extLst>
                </a:gridCol>
                <a:gridCol w="1415463">
                  <a:extLst>
                    <a:ext uri="{9D8B030D-6E8A-4147-A177-3AD203B41FA5}">
                      <a16:colId xmlns:a16="http://schemas.microsoft.com/office/drawing/2014/main" val="487535383"/>
                    </a:ext>
                  </a:extLst>
                </a:gridCol>
              </a:tblGrid>
              <a:tr h="276246">
                <a:tc>
                  <a:txBody>
                    <a:bodyPr/>
                    <a:lstStyle/>
                    <a:p>
                      <a:r>
                        <a:rPr lang="en-US" sz="1100" dirty="0" err="1"/>
                        <a:t>Supplier_id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Supplier_phone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52834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supplier1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89236723647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235017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Supplier2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89546345621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343502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89463552153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431491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Supplier4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86723456513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642628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supplier5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89362536253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664811"/>
                  </a:ext>
                </a:extLst>
              </a:tr>
            </a:tbl>
          </a:graphicData>
        </a:graphic>
      </p:graphicFrame>
      <p:graphicFrame>
        <p:nvGraphicFramePr>
          <p:cNvPr id="9" name="Таблица 10">
            <a:extLst>
              <a:ext uri="{FF2B5EF4-FFF2-40B4-BE49-F238E27FC236}">
                <a16:creationId xmlns:a16="http://schemas.microsoft.com/office/drawing/2014/main" id="{B7DABFBF-4A03-49A9-A1CC-07172110F845}"/>
              </a:ext>
            </a:extLst>
          </p:cNvPr>
          <p:cNvGraphicFramePr>
            <a:graphicFrameLocks/>
          </p:cNvGraphicFramePr>
          <p:nvPr/>
        </p:nvGraphicFramePr>
        <p:xfrm>
          <a:off x="313185" y="1106547"/>
          <a:ext cx="8229600" cy="1657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9062080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15782816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28374103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522053370"/>
                    </a:ext>
                  </a:extLst>
                </a:gridCol>
              </a:tblGrid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Type_name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Supplier_phone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443719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Name1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supplier1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89236723647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090126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Name2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Supplier2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89546345621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906975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89463552153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978861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Name4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Supplier4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86723456513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732741"/>
                  </a:ext>
                </a:extLst>
              </a:tr>
              <a:tr h="276246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name5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supplier5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89362536253</a:t>
                      </a:r>
                      <a:endParaRPr lang="ru-RU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6331"/>
                  </a:ext>
                </a:extLst>
              </a:tr>
            </a:tbl>
          </a:graphicData>
        </a:graphic>
      </p:graphicFrame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117142F2-8F29-4077-B0EA-A238424CC68E}"/>
              </a:ext>
            </a:extLst>
          </p:cNvPr>
          <p:cNvSpPr/>
          <p:nvPr/>
        </p:nvSpPr>
        <p:spPr>
          <a:xfrm rot="2969919">
            <a:off x="5528133" y="2758589"/>
            <a:ext cx="360040" cy="21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B025C269-507C-42C8-96FF-8FE4F235C43D}"/>
              </a:ext>
            </a:extLst>
          </p:cNvPr>
          <p:cNvSpPr/>
          <p:nvPr/>
        </p:nvSpPr>
        <p:spPr>
          <a:xfrm rot="8110946">
            <a:off x="2921910" y="2763334"/>
            <a:ext cx="360040" cy="21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51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93A1B-FC32-41F9-89AE-F1FBF4DC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Нормальная форма </a:t>
            </a:r>
            <a:r>
              <a:rPr lang="ru-RU" dirty="0" err="1"/>
              <a:t>Бойса</a:t>
            </a:r>
            <a:r>
              <a:rPr lang="ru-RU" dirty="0"/>
              <a:t>-Кодда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7D0DEF-2096-4A61-826E-0BDA06B5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A45FE6-255A-42EC-9B9E-E9EBA1D1FA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Переменная отношения находится в нормальной форме </a:t>
            </a:r>
            <a:r>
              <a:rPr lang="ru-RU" dirty="0" err="1"/>
              <a:t>Бойса</a:t>
            </a:r>
            <a:r>
              <a:rPr lang="ru-RU" dirty="0"/>
              <a:t>-Кодда тогда и только тогда, когда каждая её нетривиальная и неприводимая слева функциональная зависимость имеет в качестве своего детерминанта некоторый потенциальный ключ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Таблица в 3НФ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Ключевые атрибуты не должны зависеть от не-ключевых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C2F823-2B73-44B6-8D16-EEA7FF90B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44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07245-0904-44EC-99B6-257B1AC5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НФБК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1F8619-3A5D-4676-8E4C-C24A0A74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13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696CB85-F6A7-40A1-B142-8A5291793C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graphicFrame>
        <p:nvGraphicFramePr>
          <p:cNvPr id="7" name="Таблица 4">
            <a:extLst>
              <a:ext uri="{FF2B5EF4-FFF2-40B4-BE49-F238E27FC236}">
                <a16:creationId xmlns:a16="http://schemas.microsoft.com/office/drawing/2014/main" id="{21FD012B-103B-4A7F-B370-9F11EBF58FA7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717340" y="1136729"/>
          <a:ext cx="3178695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565">
                  <a:extLst>
                    <a:ext uri="{9D8B030D-6E8A-4147-A177-3AD203B41FA5}">
                      <a16:colId xmlns:a16="http://schemas.microsoft.com/office/drawing/2014/main" val="2475201113"/>
                    </a:ext>
                  </a:extLst>
                </a:gridCol>
                <a:gridCol w="1059565">
                  <a:extLst>
                    <a:ext uri="{9D8B030D-6E8A-4147-A177-3AD203B41FA5}">
                      <a16:colId xmlns:a16="http://schemas.microsoft.com/office/drawing/2014/main" val="355644238"/>
                    </a:ext>
                  </a:extLst>
                </a:gridCol>
                <a:gridCol w="1059565">
                  <a:extLst>
                    <a:ext uri="{9D8B030D-6E8A-4147-A177-3AD203B41FA5}">
                      <a16:colId xmlns:a16="http://schemas.microsoft.com/office/drawing/2014/main" val="2778657740"/>
                    </a:ext>
                  </a:extLst>
                </a:gridCol>
              </a:tblGrid>
              <a:tr h="193436">
                <a:tc>
                  <a:txBody>
                    <a:bodyPr/>
                    <a:lstStyle/>
                    <a:p>
                      <a:r>
                        <a:rPr lang="en-US" sz="1000" dirty="0" err="1"/>
                        <a:t>Project_id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Task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Worker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298894"/>
                  </a:ext>
                </a:extLst>
              </a:tr>
              <a:tr h="237135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Development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Max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441719"/>
                  </a:ext>
                </a:extLst>
              </a:tr>
              <a:tr h="193436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Marketing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Ann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80373"/>
                  </a:ext>
                </a:extLst>
              </a:tr>
              <a:tr h="193436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Design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Bob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576180"/>
                  </a:ext>
                </a:extLst>
              </a:tr>
              <a:tr h="193436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Manager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Tom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9659"/>
                  </a:ext>
                </a:extLst>
              </a:tr>
              <a:tr h="237135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Development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Jenny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98270"/>
                  </a:ext>
                </a:extLst>
              </a:tr>
              <a:tr h="193436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Designer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Mary</a:t>
                      </a:r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362839"/>
                  </a:ext>
                </a:extLst>
              </a:tr>
            </a:tbl>
          </a:graphicData>
        </a:graphic>
      </p:graphicFrame>
      <p:graphicFrame>
        <p:nvGraphicFramePr>
          <p:cNvPr id="8" name="Таблица 5">
            <a:extLst>
              <a:ext uri="{FF2B5EF4-FFF2-40B4-BE49-F238E27FC236}">
                <a16:creationId xmlns:a16="http://schemas.microsoft.com/office/drawing/2014/main" id="{38CE65AB-EB6A-4EFC-BDBF-47514A1878CA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6008390" y="1130301"/>
          <a:ext cx="2160810" cy="1297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405">
                  <a:extLst>
                    <a:ext uri="{9D8B030D-6E8A-4147-A177-3AD203B41FA5}">
                      <a16:colId xmlns:a16="http://schemas.microsoft.com/office/drawing/2014/main" val="2047313674"/>
                    </a:ext>
                  </a:extLst>
                </a:gridCol>
                <a:gridCol w="1080405">
                  <a:extLst>
                    <a:ext uri="{9D8B030D-6E8A-4147-A177-3AD203B41FA5}">
                      <a16:colId xmlns:a16="http://schemas.microsoft.com/office/drawing/2014/main" val="1539606461"/>
                    </a:ext>
                  </a:extLst>
                </a:gridCol>
              </a:tblGrid>
              <a:tr h="324359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Project_id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17997"/>
                  </a:ext>
                </a:extLst>
              </a:tr>
              <a:tr h="32435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P_name1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591624"/>
                  </a:ext>
                </a:extLst>
              </a:tr>
              <a:tr h="324359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P_name2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966152"/>
                  </a:ext>
                </a:extLst>
              </a:tr>
              <a:tr h="324359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P_name3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299832"/>
                  </a:ext>
                </a:extLst>
              </a:tr>
            </a:tbl>
          </a:graphicData>
        </a:graphic>
      </p:graphicFrame>
      <p:graphicFrame>
        <p:nvGraphicFramePr>
          <p:cNvPr id="9" name="Таблица 7">
            <a:extLst>
              <a:ext uri="{FF2B5EF4-FFF2-40B4-BE49-F238E27FC236}">
                <a16:creationId xmlns:a16="http://schemas.microsoft.com/office/drawing/2014/main" id="{823E0FAA-D624-42CC-B8D0-8C7A39CD8A44}"/>
              </a:ext>
            </a:extLst>
          </p:cNvPr>
          <p:cNvGraphicFramePr>
            <a:graphicFrameLocks noGrp="1"/>
          </p:cNvGraphicFramePr>
          <p:nvPr/>
        </p:nvGraphicFramePr>
        <p:xfrm>
          <a:off x="5979690" y="2571750"/>
          <a:ext cx="216081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405">
                  <a:extLst>
                    <a:ext uri="{9D8B030D-6E8A-4147-A177-3AD203B41FA5}">
                      <a16:colId xmlns:a16="http://schemas.microsoft.com/office/drawing/2014/main" val="2743188948"/>
                    </a:ext>
                  </a:extLst>
                </a:gridCol>
                <a:gridCol w="1080405">
                  <a:extLst>
                    <a:ext uri="{9D8B030D-6E8A-4147-A177-3AD203B41FA5}">
                      <a16:colId xmlns:a16="http://schemas.microsoft.com/office/drawing/2014/main" val="563215860"/>
                    </a:ext>
                  </a:extLst>
                </a:gridCol>
              </a:tblGrid>
              <a:tr h="226904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Project_id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Worker_id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076853"/>
                  </a:ext>
                </a:extLst>
              </a:tr>
              <a:tr h="226904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54834"/>
                  </a:ext>
                </a:extLst>
              </a:tr>
              <a:tr h="226904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283509"/>
                  </a:ext>
                </a:extLst>
              </a:tr>
              <a:tr h="226904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557760"/>
                  </a:ext>
                </a:extLst>
              </a:tr>
              <a:tr h="226904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1633"/>
                  </a:ext>
                </a:extLst>
              </a:tr>
              <a:tr h="226904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71417"/>
                  </a:ext>
                </a:extLst>
              </a:tr>
              <a:tr h="226904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674232"/>
                  </a:ext>
                </a:extLst>
              </a:tr>
            </a:tbl>
          </a:graphicData>
        </a:graphic>
      </p:graphicFrame>
      <p:graphicFrame>
        <p:nvGraphicFramePr>
          <p:cNvPr id="10" name="Таблица 6">
            <a:extLst>
              <a:ext uri="{FF2B5EF4-FFF2-40B4-BE49-F238E27FC236}">
                <a16:creationId xmlns:a16="http://schemas.microsoft.com/office/drawing/2014/main" id="{5144D60F-E428-4234-A4AC-164268ACAADF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3046088"/>
          <a:ext cx="3848895" cy="176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965">
                  <a:extLst>
                    <a:ext uri="{9D8B030D-6E8A-4147-A177-3AD203B41FA5}">
                      <a16:colId xmlns:a16="http://schemas.microsoft.com/office/drawing/2014/main" val="608461374"/>
                    </a:ext>
                  </a:extLst>
                </a:gridCol>
                <a:gridCol w="1282965">
                  <a:extLst>
                    <a:ext uri="{9D8B030D-6E8A-4147-A177-3AD203B41FA5}">
                      <a16:colId xmlns:a16="http://schemas.microsoft.com/office/drawing/2014/main" val="122634379"/>
                    </a:ext>
                  </a:extLst>
                </a:gridCol>
                <a:gridCol w="1282965">
                  <a:extLst>
                    <a:ext uri="{9D8B030D-6E8A-4147-A177-3AD203B41FA5}">
                      <a16:colId xmlns:a16="http://schemas.microsoft.com/office/drawing/2014/main" val="2849082609"/>
                    </a:ext>
                  </a:extLst>
                </a:gridCol>
              </a:tblGrid>
              <a:tr h="214080">
                <a:tc>
                  <a:txBody>
                    <a:bodyPr/>
                    <a:lstStyle/>
                    <a:p>
                      <a:r>
                        <a:rPr lang="en-US" sz="1050" dirty="0" err="1"/>
                        <a:t>Worker_id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Worker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Task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833252"/>
                  </a:ext>
                </a:extLst>
              </a:tr>
              <a:tr h="214080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Max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Development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370239"/>
                  </a:ext>
                </a:extLst>
              </a:tr>
              <a:tr h="214080"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Ann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Marketing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561080"/>
                  </a:ext>
                </a:extLst>
              </a:tr>
              <a:tr h="214080"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Bob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Design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805067"/>
                  </a:ext>
                </a:extLst>
              </a:tr>
              <a:tr h="214080"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Tom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Manager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51491"/>
                  </a:ext>
                </a:extLst>
              </a:tr>
              <a:tr h="214080"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Jenny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Development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10659"/>
                  </a:ext>
                </a:extLst>
              </a:tr>
              <a:tr h="214080">
                <a:tc>
                  <a:txBody>
                    <a:bodyPr/>
                    <a:lstStyle/>
                    <a:p>
                      <a:r>
                        <a:rPr lang="en-US" sz="1050" dirty="0"/>
                        <a:t>6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Mary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Designer</a:t>
                      </a:r>
                      <a:endParaRPr lang="ru-R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436250"/>
                  </a:ext>
                </a:extLst>
              </a:tr>
            </a:tbl>
          </a:graphicData>
        </a:graphic>
      </p:graphicFrame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70CD6D7B-CC1F-4FCC-8C9E-5EDDD56F7C33}"/>
              </a:ext>
            </a:extLst>
          </p:cNvPr>
          <p:cNvSpPr/>
          <p:nvPr/>
        </p:nvSpPr>
        <p:spPr>
          <a:xfrm rot="8110946">
            <a:off x="1860433" y="2895011"/>
            <a:ext cx="360040" cy="21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F0F6E325-BECE-4DEE-8A26-B188C941BA0F}"/>
              </a:ext>
            </a:extLst>
          </p:cNvPr>
          <p:cNvSpPr/>
          <p:nvPr/>
        </p:nvSpPr>
        <p:spPr>
          <a:xfrm rot="20793059">
            <a:off x="5272193" y="1619478"/>
            <a:ext cx="360040" cy="21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B9E119E7-7544-41E7-A123-2A21EB90BEB3}"/>
              </a:ext>
            </a:extLst>
          </p:cNvPr>
          <p:cNvSpPr/>
          <p:nvPr/>
        </p:nvSpPr>
        <p:spPr>
          <a:xfrm rot="1691276">
            <a:off x="5256975" y="2837776"/>
            <a:ext cx="360040" cy="21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9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73C7F-B4C0-4EC9-80D6-6E393AE1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4я нормальная форма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EB0B51-614B-4564-B0DD-F92E9E3F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7460E5-814A-47AD-87E8-0AD7AF0183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Переменная отношения находится в 4 НФ тогда и только тогда, когда она находится в нормальной форме </a:t>
            </a:r>
            <a:r>
              <a:rPr lang="ru-RU" dirty="0" err="1"/>
              <a:t>Бойса</a:t>
            </a:r>
            <a:r>
              <a:rPr lang="ru-RU" dirty="0"/>
              <a:t>-Кодда и не содержит нетривиальных многозначных зависимостей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Таблица находится в НФБК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Устраняются многозначные зависимости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8E8CF7-5E2D-4547-803B-BA8EAFA0A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39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69089-A7F9-4349-9649-E5A099E4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4я нормальная форма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A72B17-CA90-4201-B8D1-D93D7EC81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15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AEDC19D-9A7C-4442-8F02-A7219FA4F2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graphicFrame>
        <p:nvGraphicFramePr>
          <p:cNvPr id="7" name="Таблица 5">
            <a:extLst>
              <a:ext uri="{FF2B5EF4-FFF2-40B4-BE49-F238E27FC236}">
                <a16:creationId xmlns:a16="http://schemas.microsoft.com/office/drawing/2014/main" id="{2D1DBB1B-F172-4370-9434-130B4A7CC56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331892" y="3035984"/>
          <a:ext cx="2880320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181184207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607039378"/>
                    </a:ext>
                  </a:extLst>
                </a:gridCol>
              </a:tblGrid>
              <a:tr h="270665">
                <a:tc>
                  <a:txBody>
                    <a:bodyPr/>
                    <a:lstStyle/>
                    <a:p>
                      <a:r>
                        <a:rPr lang="en-US" sz="1200" dirty="0" err="1"/>
                        <a:t>Worker_id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7482"/>
                  </a:ext>
                </a:extLst>
              </a:tr>
              <a:tr h="27066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983739"/>
                  </a:ext>
                </a:extLst>
              </a:tr>
              <a:tr h="27066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67859"/>
                  </a:ext>
                </a:extLst>
              </a:tr>
              <a:tr h="27066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243503"/>
                  </a:ext>
                </a:extLst>
              </a:tr>
              <a:tr h="27066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55893"/>
                  </a:ext>
                </a:extLst>
              </a:tr>
              <a:tr h="27066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49896"/>
                  </a:ext>
                </a:extLst>
              </a:tr>
            </a:tbl>
          </a:graphicData>
        </a:graphic>
      </p:graphicFrame>
      <p:graphicFrame>
        <p:nvGraphicFramePr>
          <p:cNvPr id="8" name="Таблица 6">
            <a:extLst>
              <a:ext uri="{FF2B5EF4-FFF2-40B4-BE49-F238E27FC236}">
                <a16:creationId xmlns:a16="http://schemas.microsoft.com/office/drawing/2014/main" id="{46890F6D-C870-4C29-AD4E-55DA73936C10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4716016" y="3035984"/>
          <a:ext cx="4103484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1742">
                  <a:extLst>
                    <a:ext uri="{9D8B030D-6E8A-4147-A177-3AD203B41FA5}">
                      <a16:colId xmlns:a16="http://schemas.microsoft.com/office/drawing/2014/main" val="511417538"/>
                    </a:ext>
                  </a:extLst>
                </a:gridCol>
                <a:gridCol w="2051742">
                  <a:extLst>
                    <a:ext uri="{9D8B030D-6E8A-4147-A177-3AD203B41FA5}">
                      <a16:colId xmlns:a16="http://schemas.microsoft.com/office/drawing/2014/main" val="160111947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 err="1"/>
                        <a:t>Worker_id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hobby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1181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Guitar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7789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Singing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212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Drawing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7123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Walking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6496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Chess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251020"/>
                  </a:ext>
                </a:extLst>
              </a:tr>
            </a:tbl>
          </a:graphicData>
        </a:graphic>
      </p:graphicFrame>
      <p:graphicFrame>
        <p:nvGraphicFramePr>
          <p:cNvPr id="9" name="Таблица 4">
            <a:extLst>
              <a:ext uri="{FF2B5EF4-FFF2-40B4-BE49-F238E27FC236}">
                <a16:creationId xmlns:a16="http://schemas.microsoft.com/office/drawing/2014/main" id="{67014C5A-4538-40B0-8A50-9F830B5F3F5E}"/>
              </a:ext>
            </a:extLst>
          </p:cNvPr>
          <p:cNvGraphicFramePr>
            <a:graphicFrameLocks/>
          </p:cNvGraphicFramePr>
          <p:nvPr/>
        </p:nvGraphicFramePr>
        <p:xfrm>
          <a:off x="1013885" y="1069846"/>
          <a:ext cx="6830142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6714">
                  <a:extLst>
                    <a:ext uri="{9D8B030D-6E8A-4147-A177-3AD203B41FA5}">
                      <a16:colId xmlns:a16="http://schemas.microsoft.com/office/drawing/2014/main" val="1288901219"/>
                    </a:ext>
                  </a:extLst>
                </a:gridCol>
                <a:gridCol w="2276714">
                  <a:extLst>
                    <a:ext uri="{9D8B030D-6E8A-4147-A177-3AD203B41FA5}">
                      <a16:colId xmlns:a16="http://schemas.microsoft.com/office/drawing/2014/main" val="2849156183"/>
                    </a:ext>
                  </a:extLst>
                </a:gridCol>
                <a:gridCol w="2276714">
                  <a:extLst>
                    <a:ext uri="{9D8B030D-6E8A-4147-A177-3AD203B41FA5}">
                      <a16:colId xmlns:a16="http://schemas.microsoft.com/office/drawing/2014/main" val="1842602226"/>
                    </a:ext>
                  </a:extLst>
                </a:gridCol>
              </a:tblGrid>
              <a:tr h="256369">
                <a:tc>
                  <a:txBody>
                    <a:bodyPr/>
                    <a:lstStyle/>
                    <a:p>
                      <a:r>
                        <a:rPr lang="en-US" sz="1200" dirty="0" err="1"/>
                        <a:t>Worker_id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hobby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158947"/>
                  </a:ext>
                </a:extLst>
              </a:tr>
              <a:tr h="256369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Guitar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324564"/>
                  </a:ext>
                </a:extLst>
              </a:tr>
              <a:tr h="256369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Singing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652955"/>
                  </a:ext>
                </a:extLst>
              </a:tr>
              <a:tr h="256369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Drawing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504003"/>
                  </a:ext>
                </a:extLst>
              </a:tr>
              <a:tr h="256369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Walking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768645"/>
                  </a:ext>
                </a:extLst>
              </a:tr>
              <a:tr h="256369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Chess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377155"/>
                  </a:ext>
                </a:extLst>
              </a:tr>
            </a:tbl>
          </a:graphicData>
        </a:graphic>
      </p:graphicFrame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FE0E8159-0E36-473F-8593-E963972532EE}"/>
              </a:ext>
            </a:extLst>
          </p:cNvPr>
          <p:cNvSpPr/>
          <p:nvPr/>
        </p:nvSpPr>
        <p:spPr>
          <a:xfrm rot="8110946">
            <a:off x="2148466" y="2805332"/>
            <a:ext cx="360040" cy="21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7C942C78-C6CB-4C82-8627-FEFCBC3D6123}"/>
              </a:ext>
            </a:extLst>
          </p:cNvPr>
          <p:cNvSpPr/>
          <p:nvPr/>
        </p:nvSpPr>
        <p:spPr>
          <a:xfrm rot="2693050">
            <a:off x="5777342" y="2757998"/>
            <a:ext cx="360040" cy="21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53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43DE8-C32F-40E2-8FF8-BDA776EF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5я нормальная форма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66EE86-D3ED-4BC4-A354-8B773887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28692B-66BE-4CC2-8F34-AA61CE1DAE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7931224" cy="3600102"/>
          </a:xfrm>
        </p:spPr>
        <p:txBody>
          <a:bodyPr/>
          <a:lstStyle/>
          <a:p>
            <a:r>
              <a:rPr lang="ru-RU" dirty="0"/>
              <a:t>Переменная отношения находится в пятой нормальной форме (проекционно-соединительная нормальная форма) тогда и только тогда, когда каждая нетривиальная зависимость соединения в ней определяется потенциальным ключом (ключами) этого отношения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Таблица находится в 4НФ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Устраняются нетривиальные зависимости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(Декомпозиция без потерь, таким образом, чтобы при объединении таблиц мы получили исходную таблицу)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EB33F-DDCE-40D4-97C7-72905975A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05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004D9-9FD2-4167-B34C-5113CB80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</a:t>
            </a:r>
            <a:r>
              <a:rPr lang="en-US" dirty="0"/>
              <a:t>ACID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C5C2B9F-087F-4FD9-87EC-FED4B78B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391DDE-BE69-497B-8B79-29652B84B6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Атомарность </a:t>
            </a:r>
            <a:r>
              <a:rPr lang="ru-RU" dirty="0"/>
              <a:t>требует, чтобы транзакция выполнялась полностью или не выполнялась вообще.</a:t>
            </a:r>
          </a:p>
          <a:p>
            <a:r>
              <a:rPr lang="ru-RU" b="1" dirty="0"/>
              <a:t>Непротиворечивость</a:t>
            </a:r>
            <a:r>
              <a:rPr lang="ru-RU" dirty="0"/>
              <a:t> означает, что сразу по завершении транзакции данные должны соответствовать схеме базы данных.</a:t>
            </a:r>
          </a:p>
          <a:p>
            <a:r>
              <a:rPr lang="ru-RU" b="1" dirty="0"/>
              <a:t>Изолированность</a:t>
            </a:r>
            <a:r>
              <a:rPr lang="ru-RU" dirty="0"/>
              <a:t> требует, чтобы параллельные транзакции выполнялись отдельно друг от друга.</a:t>
            </a:r>
          </a:p>
          <a:p>
            <a:r>
              <a:rPr lang="ru-RU" b="1" dirty="0"/>
              <a:t>Надежность</a:t>
            </a:r>
            <a:r>
              <a:rPr lang="ru-RU" dirty="0"/>
              <a:t> подразумевает способность восстанавливаться до последнего сохраненного состояния после непредвиденного сбоя в системе или перебоя в подаче питания.</a:t>
            </a:r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B4EBD590-C8C9-44BB-8DBE-6815D8EE77A9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4716018" y="1888858"/>
          <a:ext cx="404336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3362">
                  <a:extLst>
                    <a:ext uri="{9D8B030D-6E8A-4147-A177-3AD203B41FA5}">
                      <a16:colId xmlns:a16="http://schemas.microsoft.com/office/drawing/2014/main" val="2665089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– atomicity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54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 – consistency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639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 – isolation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481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 – durability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99520"/>
                  </a:ext>
                </a:extLst>
              </a:tr>
            </a:tbl>
          </a:graphicData>
        </a:graphic>
      </p:graphicFrame>
      <p:sp>
        <p:nvSpPr>
          <p:cNvPr id="6" name="Текст 5">
            <a:extLst>
              <a:ext uri="{FF2B5EF4-FFF2-40B4-BE49-F238E27FC236}">
                <a16:creationId xmlns:a16="http://schemas.microsoft.com/office/drawing/2014/main" id="{9FC07F1A-28CD-4E03-BB7D-8E0A0095E2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52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7BB7D-3FAA-4575-BA77-C60C8C08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databases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7BF6AFC-9547-408D-B273-C80781C5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B2878B-B1F8-4EF5-AEF9-E65DEB98C4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Базы данных </a:t>
            </a:r>
            <a:r>
              <a:rPr lang="ru-RU" dirty="0" err="1"/>
              <a:t>NoSQL</a:t>
            </a:r>
            <a:r>
              <a:rPr lang="ru-RU" dirty="0"/>
              <a:t> специально созданы для определенных моделей данных и обладают гибкими схемами, что позволяет разрабатывать современные приложения. Базы данных </a:t>
            </a:r>
            <a:r>
              <a:rPr lang="ru-RU" dirty="0" err="1"/>
              <a:t>NoSQL</a:t>
            </a:r>
            <a:r>
              <a:rPr lang="ru-RU" dirty="0"/>
              <a:t> получили широкое распространение в связи с простотой разработки, функциональностью и производительностью при любых масштабах.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Базы данных </a:t>
            </a:r>
            <a:r>
              <a:rPr lang="ru-RU" dirty="0" err="1"/>
              <a:t>NoSQL</a:t>
            </a:r>
            <a:r>
              <a:rPr lang="ru-RU" dirty="0"/>
              <a:t> используют разнообразные модели данных для доступа к данным и управления ими. Базы данных таких типов оптимизированы для приложений, которые работают с большим объемом данных, нуждаются в низкой задержке и гибких моделях данных. Все это достигается путем смягчения жестких требований к непротиворечивости данных, характерных для других типов БД.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FBF087-EA23-4AEE-9B0B-955DACEBD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76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8488-82CE-42CA-88E9-8E72E819B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NoSQL. </a:t>
            </a:r>
            <a:r>
              <a:rPr lang="ru-RU" dirty="0"/>
              <a:t>Применение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BF22083-244F-4ECC-B17A-634491F6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3C2AF7-8E18-4B2B-9A63-66E56C8773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Базы данных </a:t>
            </a:r>
            <a:r>
              <a:rPr lang="ru-RU" dirty="0" err="1"/>
              <a:t>NoSQL</a:t>
            </a:r>
            <a:r>
              <a:rPr lang="ru-RU" dirty="0"/>
              <a:t> хорошо подходят для многих современных приложений, например мобильных, игровых, интернет‑приложений, когда требуются гибкие масштабируемые базы данных с высокой производительностью и широкими функциональными возможностями, способные обеспечивать максимальное удобство использования.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Гибкость. Как правило, базы данных </a:t>
            </a:r>
            <a:r>
              <a:rPr lang="ru-RU" dirty="0" err="1"/>
              <a:t>NoSQL</a:t>
            </a:r>
            <a:r>
              <a:rPr lang="ru-RU" dirty="0"/>
              <a:t> предлагают гибкие схемы, что позволяет осуществлять разработку быстрее и обеспечивает возможность поэтапной реализации. Благодаря использованию гибких моделей данных БД </a:t>
            </a:r>
            <a:r>
              <a:rPr lang="ru-RU" dirty="0" err="1"/>
              <a:t>NoSQL</a:t>
            </a:r>
            <a:r>
              <a:rPr lang="ru-RU" dirty="0"/>
              <a:t> хорошо подходят для частично структурированных и неструктурированных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Масштабируемость. Базы данных </a:t>
            </a:r>
            <a:r>
              <a:rPr lang="ru-RU" dirty="0" err="1"/>
              <a:t>NoSQL</a:t>
            </a:r>
            <a:r>
              <a:rPr lang="ru-RU" dirty="0"/>
              <a:t> рассчитаны на масштабирование с использованием распределенных кластеров аппаратного обеспечения, а не путем добавления дорогих надежных серверов. Некоторые поставщики облачных услуг проводят эти операции в фоновом режиме, обеспечивая полностью управляемый сервис.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Высокая производительность. Базы данных </a:t>
            </a:r>
            <a:r>
              <a:rPr lang="ru-RU" dirty="0" err="1"/>
              <a:t>NoSQL</a:t>
            </a:r>
            <a:r>
              <a:rPr lang="ru-RU" dirty="0"/>
              <a:t> оптимизированы для конкретных моделей данных и шаблонов доступа, что позволяет достичь более высокой производительности по сравнению с реляционными базами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Широкие функциональные возможности. Базы данных </a:t>
            </a:r>
            <a:r>
              <a:rPr lang="ru-RU" dirty="0" err="1"/>
              <a:t>NoSQL</a:t>
            </a:r>
            <a:r>
              <a:rPr lang="ru-RU" dirty="0"/>
              <a:t> предоставляют API и типы данных с широкой функциональностью, которые специально разработаны для соответствующих моделей данных.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9D7292-B851-4184-B233-9E7829BAA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93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84B12-36FC-4D39-89BB-267ED49F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Нормализация БД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EA0595-B5EA-4938-9DF0-6DF7EBF3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9E17DA-2ABA-410F-8B9C-1DC7D4293D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Удаление избыточности данных.</a:t>
            </a:r>
          </a:p>
          <a:p>
            <a:endParaRPr lang="ru-RU" dirty="0"/>
          </a:p>
          <a:p>
            <a:r>
              <a:rPr lang="ru-RU" dirty="0"/>
              <a:t>Избыточность – хранение большего количества данных, чем это необходимо.</a:t>
            </a:r>
          </a:p>
          <a:p>
            <a:r>
              <a:rPr lang="ru-RU" dirty="0"/>
              <a:t>Избыточность ведет 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Увеличению занимаемого места на диске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Аномалиям модификации, удаления и добавления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F2E699-EA36-49A6-BFBD-0D8F3B9EE9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69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B99E2-ECD1-452D-A8AB-544AC92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Типы баз данных </a:t>
            </a:r>
            <a:r>
              <a:rPr lang="ru-RU" sz="2400" dirty="0" err="1"/>
              <a:t>NoSQL</a:t>
            </a:r>
            <a:r>
              <a:rPr lang="ru-RU" sz="2400" dirty="0"/>
              <a:t>. БД на основе пар «ключ-значение»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37CDE7-29E2-47AC-8BAA-B4EBBFF6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7753A1-D6CE-4150-84DA-195454D8A0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БД на основе пар «ключ‑значение». Отсутствие схемы в базах данных «ключ-значение», например, </a:t>
            </a:r>
            <a:r>
              <a:rPr lang="ru-RU" dirty="0" err="1"/>
              <a:t>Riak</a:t>
            </a:r>
            <a:r>
              <a:rPr lang="ru-RU" dirty="0"/>
              <a:t>, — это как раз то, что вам нужно для хранения данных. Ключ может быть синтетическим или </a:t>
            </a:r>
            <a:r>
              <a:rPr lang="ru-RU" dirty="0" err="1"/>
              <a:t>автосгенерированным</a:t>
            </a:r>
            <a:r>
              <a:rPr lang="ru-RU" dirty="0"/>
              <a:t>, а значение может быть представлено строкой, JSON, </a:t>
            </a:r>
            <a:r>
              <a:rPr lang="ru-RU" dirty="0" err="1"/>
              <a:t>блобом</a:t>
            </a:r>
            <a:r>
              <a:rPr lang="ru-RU" dirty="0"/>
              <a:t> (BLOB, </a:t>
            </a:r>
            <a:r>
              <a:rPr lang="ru-RU" dirty="0" err="1"/>
              <a:t>Binary</a:t>
            </a:r>
            <a:r>
              <a:rPr lang="ru-RU" dirty="0"/>
              <a:t> </a:t>
            </a:r>
            <a:r>
              <a:rPr lang="ru-RU" dirty="0" err="1"/>
              <a:t>Large</a:t>
            </a:r>
            <a:r>
              <a:rPr lang="ru-RU" dirty="0"/>
              <a:t> Object, большой двоичный объект) и т.д. Такие базы данных как правило используют хеш-таблицу, в которой находится уникальный ключ и указатель на конкретный объект данных. Существует понятие блока (</a:t>
            </a:r>
            <a:r>
              <a:rPr lang="ru-RU" dirty="0" err="1"/>
              <a:t>bucket</a:t>
            </a:r>
            <a:r>
              <a:rPr lang="ru-RU" dirty="0"/>
              <a:t>) — логической группы ключей, которые не группируют данные физически. В разных блоках могут быть идентичные ключи.</a:t>
            </a:r>
          </a:p>
          <a:p>
            <a:r>
              <a:rPr lang="ru-RU" dirty="0"/>
              <a:t>Такие хранилища хороши в плане доступности (</a:t>
            </a:r>
            <a:r>
              <a:rPr lang="ru-RU" dirty="0" err="1"/>
              <a:t>Availability</a:t>
            </a:r>
            <a:r>
              <a:rPr lang="ru-RU" dirty="0"/>
              <a:t>) и устойчивости к разделению (</a:t>
            </a:r>
            <a:r>
              <a:rPr lang="ru-RU" dirty="0" err="1"/>
              <a:t>Partition</a:t>
            </a:r>
            <a:r>
              <a:rPr lang="ru-RU" dirty="0"/>
              <a:t> </a:t>
            </a:r>
            <a:r>
              <a:rPr lang="ru-RU" dirty="0" err="1"/>
              <a:t>tolerance</a:t>
            </a:r>
            <a:r>
              <a:rPr lang="ru-RU" dirty="0"/>
              <a:t>), но явно проигрывают в согласованности данных (</a:t>
            </a:r>
            <a:r>
              <a:rPr lang="ru-RU" dirty="0" err="1"/>
              <a:t>Consistency</a:t>
            </a:r>
            <a:r>
              <a:rPr lang="ru-RU" dirty="0"/>
              <a:t>)</a:t>
            </a:r>
          </a:p>
          <a:p>
            <a:r>
              <a:rPr lang="ru-RU" b="1" dirty="0" err="1"/>
              <a:t>Redis</a:t>
            </a:r>
            <a:r>
              <a:rPr lang="ru-RU" dirty="0"/>
              <a:t> и </a:t>
            </a:r>
            <a:r>
              <a:rPr lang="ru-RU" b="1" dirty="0" err="1"/>
              <a:t>Dynamo</a:t>
            </a:r>
            <a:r>
              <a:rPr lang="ru-RU" dirty="0"/>
              <a:t> от Amazon — самые популярные СУБД данных такого типа.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CB6C02-B7E8-412A-8182-2A7A36D9D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670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9FD47-B7DD-443A-B262-C175B575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Типы баз данных </a:t>
            </a:r>
            <a:r>
              <a:rPr lang="ru-RU" sz="2400" dirty="0" err="1"/>
              <a:t>NoSQL</a:t>
            </a:r>
            <a:r>
              <a:rPr lang="ru-RU" sz="2400" dirty="0"/>
              <a:t>. </a:t>
            </a:r>
            <a:r>
              <a:rPr lang="ru-RU" sz="2400" dirty="0" err="1"/>
              <a:t>Документоориентированные</a:t>
            </a:r>
            <a:r>
              <a:rPr lang="ru-RU" sz="2400" dirty="0"/>
              <a:t> БД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44F1825-1F4B-44E7-A650-55AD922BB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508451-84CB-4998-AE2D-729DD65C6B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err="1"/>
              <a:t>Документоориентированные</a:t>
            </a:r>
            <a:r>
              <a:rPr lang="ru-RU" dirty="0"/>
              <a:t> Данные, представленные парами ключ-значение, сжимаются как хранилище документов схожим с хранилищем «ключ-значение» образом, с той лишь разницей, что хранимые значения (документы) имеют определённую структуру и кодировку данных. XML, JSON и BSON — некоторые из стандартных распространённых кодировок. Одним из ключевых различий между хранилищем «ключ-значение» и </a:t>
            </a:r>
            <a:r>
              <a:rPr lang="ru-RU" dirty="0" err="1"/>
              <a:t>документоориентированным</a:t>
            </a:r>
            <a:r>
              <a:rPr lang="ru-RU" dirty="0"/>
              <a:t> является то, что последний включает метаданные, связанные с хранимым содержимым, что даёт возможность делать запросы на основе содержимого.</a:t>
            </a:r>
          </a:p>
          <a:p>
            <a:r>
              <a:rPr lang="ru-RU" b="1" dirty="0" err="1"/>
              <a:t>Couchbase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 err="1"/>
              <a:t>MongoDB</a:t>
            </a:r>
            <a:r>
              <a:rPr lang="ru-RU" b="1" dirty="0"/>
              <a:t> </a:t>
            </a:r>
            <a:r>
              <a:rPr lang="ru-RU" dirty="0"/>
              <a:t>— самые популярные </a:t>
            </a:r>
            <a:r>
              <a:rPr lang="ru-RU" dirty="0" err="1"/>
              <a:t>документоориентированные</a:t>
            </a:r>
            <a:r>
              <a:rPr lang="ru-RU" dirty="0"/>
              <a:t> СУБД.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5DF219-47C9-48F1-902D-311285608E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892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C6097-55E2-4C11-ABEB-F52F30ED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баз данных </a:t>
            </a:r>
            <a:r>
              <a:rPr lang="ru-RU" dirty="0" err="1"/>
              <a:t>NoSQL</a:t>
            </a:r>
            <a:r>
              <a:rPr lang="ru-RU" dirty="0"/>
              <a:t>. </a:t>
            </a:r>
            <a:r>
              <a:rPr lang="ru-RU" dirty="0" err="1"/>
              <a:t>Графовые</a:t>
            </a:r>
            <a:r>
              <a:rPr lang="ru-RU" dirty="0"/>
              <a:t> БД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3E6EBC4-7E5B-46FB-847E-158D86B6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639DA7-BAA7-4244-AFE2-763199C414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err="1"/>
              <a:t>Графовые</a:t>
            </a:r>
            <a:r>
              <a:rPr lang="ru-RU" dirty="0"/>
              <a:t> структуры используются вместе с рёбрами, узлами и свойствами, что обеспечивает </a:t>
            </a:r>
            <a:r>
              <a:rPr lang="ru-RU" dirty="0" err="1"/>
              <a:t>безиндексную</a:t>
            </a:r>
            <a:r>
              <a:rPr lang="ru-RU" dirty="0"/>
              <a:t> смежность. При использовании </a:t>
            </a:r>
            <a:r>
              <a:rPr lang="ru-RU" dirty="0" err="1"/>
              <a:t>графового</a:t>
            </a:r>
            <a:r>
              <a:rPr lang="ru-RU" dirty="0"/>
              <a:t> хранилища данные могут быть легко преобразованы из одной модели в другую.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Такие базы данных используют рёбра и узлы для представления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Узлы связаны между собой определённым отношениями, представленными рёбрами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 узлов и отношений есть некоторые свойства.</a:t>
            </a:r>
          </a:p>
          <a:p>
            <a:r>
              <a:rPr lang="ru-RU" b="1" dirty="0" err="1"/>
              <a:t>InfoGrid</a:t>
            </a:r>
            <a:r>
              <a:rPr lang="ru-RU" dirty="0"/>
              <a:t> и </a:t>
            </a:r>
            <a:r>
              <a:rPr lang="ru-RU" b="1" dirty="0" err="1"/>
              <a:t>Infinite</a:t>
            </a:r>
            <a:r>
              <a:rPr lang="ru-RU" b="1" dirty="0"/>
              <a:t> </a:t>
            </a:r>
            <a:r>
              <a:rPr lang="ru-RU" b="1" dirty="0" err="1"/>
              <a:t>Graph</a:t>
            </a:r>
            <a:r>
              <a:rPr lang="ru-RU" b="1" dirty="0"/>
              <a:t> </a:t>
            </a:r>
            <a:r>
              <a:rPr lang="ru-RU" dirty="0"/>
              <a:t>— самые популярные </a:t>
            </a:r>
            <a:r>
              <a:rPr lang="ru-RU" dirty="0" err="1"/>
              <a:t>графовые</a:t>
            </a:r>
            <a:r>
              <a:rPr lang="ru-RU" dirty="0"/>
              <a:t> базы данных.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E5A517-25D7-460A-BA35-47BAC4488F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016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78AE1-24E6-4CFF-B348-C85409D9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Сравнение реляционных и </a:t>
            </a:r>
            <a:r>
              <a:rPr lang="ru-RU" sz="2400" dirty="0" err="1"/>
              <a:t>нереляционных</a:t>
            </a:r>
            <a:r>
              <a:rPr lang="ru-RU" sz="2400" dirty="0"/>
              <a:t> БД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D088DF-5611-4F02-A4BF-25D2DF92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23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852F9F-ED06-41CF-9FC5-FAC5E5848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graphicFrame>
        <p:nvGraphicFramePr>
          <p:cNvPr id="7" name="Таблица 4">
            <a:extLst>
              <a:ext uri="{FF2B5EF4-FFF2-40B4-BE49-F238E27FC236}">
                <a16:creationId xmlns:a16="http://schemas.microsoft.com/office/drawing/2014/main" id="{0082551F-52C1-4595-836E-34D0357ABE3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57200" y="1131888"/>
          <a:ext cx="8579296" cy="341277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458405">
                  <a:extLst>
                    <a:ext uri="{9D8B030D-6E8A-4147-A177-3AD203B41FA5}">
                      <a16:colId xmlns:a16="http://schemas.microsoft.com/office/drawing/2014/main" val="967875456"/>
                    </a:ext>
                  </a:extLst>
                </a:gridCol>
                <a:gridCol w="4229170">
                  <a:extLst>
                    <a:ext uri="{9D8B030D-6E8A-4147-A177-3AD203B41FA5}">
                      <a16:colId xmlns:a16="http://schemas.microsoft.com/office/drawing/2014/main" val="3394180831"/>
                    </a:ext>
                  </a:extLst>
                </a:gridCol>
                <a:gridCol w="2891721">
                  <a:extLst>
                    <a:ext uri="{9D8B030D-6E8A-4147-A177-3AD203B41FA5}">
                      <a16:colId xmlns:a16="http://schemas.microsoft.com/office/drawing/2014/main" val="2076932592"/>
                    </a:ext>
                  </a:extLst>
                </a:gridCol>
              </a:tblGrid>
              <a:tr h="278771">
                <a:tc>
                  <a:txBody>
                    <a:bodyPr/>
                    <a:lstStyle/>
                    <a:p>
                      <a:pPr algn="just"/>
                      <a:endParaRPr lang="ru-RU" sz="105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935" marR="74935" marT="89922" marB="8992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50" b="1" cap="all" spc="6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Реляционные базы данных</a:t>
                      </a:r>
                      <a:endParaRPr lang="ru-RU" sz="105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935" marR="74935" marT="89922" marB="8992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50" b="1" cap="all" spc="6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Базы данных </a:t>
                      </a:r>
                      <a:r>
                        <a:rPr lang="en-US" sz="1050" b="1" cap="all" spc="6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NoSQL</a:t>
                      </a:r>
                      <a:endParaRPr lang="en-US" sz="105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935" marR="74935" marT="89922" marB="8992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48466"/>
                  </a:ext>
                </a:extLst>
              </a:tr>
              <a:tr h="1493113">
                <a:tc>
                  <a:txBody>
                    <a:bodyPr/>
                    <a:lstStyle/>
                    <a:p>
                      <a:pPr algn="just"/>
                      <a:r>
                        <a:rPr lang="ru-RU" sz="1200" b="0" cap="none" spc="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Подходящие рабочие нагрузки</a:t>
                      </a:r>
                      <a:endParaRPr lang="ru-RU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935" marR="74935" marT="74935" marB="8992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cap="none" spc="0" dirty="0">
                          <a:solidFill>
                            <a:schemeClr val="tx1"/>
                          </a:solidFill>
                          <a:effectLst/>
                        </a:rPr>
                        <a:t>Реляционные БД предназначены для транзакционных и строго непротиворечивых приложений обработки транзакций в режиме реального времени (OLTP) и хорошо подходят для аналитической обработки в режиме реального времени (OLAP).</a:t>
                      </a:r>
                    </a:p>
                  </a:txBody>
                  <a:tcPr marL="74935" marR="74935" marT="74935" marB="89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cap="none" spc="0">
                          <a:solidFill>
                            <a:schemeClr val="tx1"/>
                          </a:solidFill>
                          <a:effectLst/>
                        </a:rPr>
                        <a:t>Базы данных </a:t>
                      </a:r>
                      <a:r>
                        <a:rPr lang="ru-RU" sz="1200" cap="none" spc="0" err="1">
                          <a:solidFill>
                            <a:schemeClr val="tx1"/>
                          </a:solidFill>
                          <a:effectLst/>
                        </a:rPr>
                        <a:t>NoSQL</a:t>
                      </a:r>
                      <a:r>
                        <a:rPr lang="ru-RU" sz="1200" cap="none" spc="0">
                          <a:solidFill>
                            <a:schemeClr val="tx1"/>
                          </a:solidFill>
                          <a:effectLst/>
                        </a:rPr>
                        <a:t> предназначены для работы с целым рядом шаблонов доступа к данным, в том числе приложений с низкой задержкой. Поисковые БД </a:t>
                      </a:r>
                      <a:r>
                        <a:rPr lang="ru-RU" sz="1200" cap="none" spc="0" err="1">
                          <a:solidFill>
                            <a:schemeClr val="tx1"/>
                          </a:solidFill>
                          <a:effectLst/>
                        </a:rPr>
                        <a:t>NoSQL</a:t>
                      </a:r>
                      <a:r>
                        <a:rPr lang="ru-RU" sz="1200" cap="none" spc="0">
                          <a:solidFill>
                            <a:schemeClr val="tx1"/>
                          </a:solidFill>
                          <a:effectLst/>
                        </a:rPr>
                        <a:t> предназначены для аналитики частично структурированных данных. </a:t>
                      </a:r>
                    </a:p>
                  </a:txBody>
                  <a:tcPr marL="74935" marR="74935" marT="74935" marB="89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857575"/>
                  </a:ext>
                </a:extLst>
              </a:tr>
              <a:tr h="1324162">
                <a:tc>
                  <a:txBody>
                    <a:bodyPr/>
                    <a:lstStyle/>
                    <a:p>
                      <a:pPr algn="just"/>
                      <a:r>
                        <a:rPr lang="ru-RU" sz="1200" b="0" cap="none" spc="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Модель данных</a:t>
                      </a:r>
                      <a:endParaRPr lang="ru-RU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935" marR="74935" marT="74935" marB="89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cap="none" spc="0">
                          <a:solidFill>
                            <a:schemeClr val="tx1"/>
                          </a:solidFill>
                          <a:effectLst/>
                        </a:rPr>
                        <a:t>Реляционная модель нормализует данные и преобразует их в таблицы, состоящие из строк и столбцов. Схема жестко задает таблицы, строки, столбцы, индексы, отношения между таблицами и прочие элементы базы данных. Такая БД обеспечивает целостность ссылочных данных в отношениях между таблицами. </a:t>
                      </a:r>
                    </a:p>
                  </a:txBody>
                  <a:tcPr marL="74935" marR="74935" marT="74935" marB="89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cap="none" spc="0" dirty="0">
                          <a:solidFill>
                            <a:schemeClr val="tx1"/>
                          </a:solidFill>
                          <a:effectLst/>
                        </a:rPr>
                        <a:t>Базы данных </a:t>
                      </a:r>
                      <a:r>
                        <a:rPr lang="ru-RU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NoSQL</a:t>
                      </a:r>
                      <a:r>
                        <a:rPr lang="ru-RU" sz="1200" cap="none" spc="0" dirty="0">
                          <a:solidFill>
                            <a:schemeClr val="tx1"/>
                          </a:solidFill>
                          <a:effectLst/>
                        </a:rPr>
                        <a:t> предоставляют разнообразные модели данных, такие как пары «ключ-значение», документы и графы, оптимизированные для высокой производительности и масштабируемости. </a:t>
                      </a:r>
                    </a:p>
                  </a:txBody>
                  <a:tcPr marL="74935" marR="74935" marT="74935" marB="89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092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696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51765-9CCE-4893-B7DF-53CDE546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Сравнение реляционных и </a:t>
            </a:r>
            <a:r>
              <a:rPr lang="ru-RU" sz="2400" dirty="0" err="1"/>
              <a:t>нереляционных</a:t>
            </a:r>
            <a:r>
              <a:rPr lang="ru-RU" sz="2400" dirty="0"/>
              <a:t> БД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AD7390E-0387-478A-9F2C-0FFCF2D3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24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94A1A5-171A-4DB1-8D1F-323980006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graphicFrame>
        <p:nvGraphicFramePr>
          <p:cNvPr id="6" name="Таблица 4">
            <a:extLst>
              <a:ext uri="{FF2B5EF4-FFF2-40B4-BE49-F238E27FC236}">
                <a16:creationId xmlns:a16="http://schemas.microsoft.com/office/drawing/2014/main" id="{45AF78C8-7757-4DE8-9DE1-3CADD08CD247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57200" y="1131889"/>
          <a:ext cx="8229600" cy="340612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98960">
                  <a:extLst>
                    <a:ext uri="{9D8B030D-6E8A-4147-A177-3AD203B41FA5}">
                      <a16:colId xmlns:a16="http://schemas.microsoft.com/office/drawing/2014/main" val="967875456"/>
                    </a:ext>
                  </a:extLst>
                </a:gridCol>
                <a:gridCol w="4056787">
                  <a:extLst>
                    <a:ext uri="{9D8B030D-6E8A-4147-A177-3AD203B41FA5}">
                      <a16:colId xmlns:a16="http://schemas.microsoft.com/office/drawing/2014/main" val="3394180831"/>
                    </a:ext>
                  </a:extLst>
                </a:gridCol>
                <a:gridCol w="2773853">
                  <a:extLst>
                    <a:ext uri="{9D8B030D-6E8A-4147-A177-3AD203B41FA5}">
                      <a16:colId xmlns:a16="http://schemas.microsoft.com/office/drawing/2014/main" val="2076932592"/>
                    </a:ext>
                  </a:extLst>
                </a:gridCol>
              </a:tblGrid>
              <a:tr h="317813">
                <a:tc>
                  <a:txBody>
                    <a:bodyPr/>
                    <a:lstStyle/>
                    <a:p>
                      <a:pPr algn="just"/>
                      <a:endParaRPr lang="ru-RU" sz="1000" b="1" cap="all" spc="6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935" marR="74935" marT="89922" marB="8992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50" b="1" cap="all" spc="6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Реляционные базы данных</a:t>
                      </a:r>
                      <a:endParaRPr lang="ru-RU" sz="105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935" marR="74935" marT="89922" marB="8992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50" b="1" cap="all" spc="60" dirty="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Базы данных </a:t>
                      </a:r>
                      <a:r>
                        <a:rPr lang="en-US" sz="1050" b="1" cap="all" spc="60" dirty="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NoSQL</a:t>
                      </a:r>
                      <a:endParaRPr lang="en-US" sz="1050" b="1" cap="all" spc="6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935" marR="74935" marT="89922" marB="8992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48466"/>
                  </a:ext>
                </a:extLst>
              </a:tr>
              <a:tr h="3066264">
                <a:tc>
                  <a:txBody>
                    <a:bodyPr/>
                    <a:lstStyle/>
                    <a:p>
                      <a:pPr algn="just"/>
                      <a:r>
                        <a:rPr lang="ru-RU" sz="1400" b="0">
                          <a:effectLst/>
                          <a:latin typeface="AmazonEmberBold"/>
                        </a:rPr>
                        <a:t>Свойства </a:t>
                      </a:r>
                      <a:r>
                        <a:rPr lang="en-US" sz="1400" b="0">
                          <a:effectLst/>
                          <a:latin typeface="AmazonEmberBold"/>
                        </a:rPr>
                        <a:t>ACID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Реляционные базы данных обеспечивают набор свойств ACID: атомарность, непротиворечивость, изолированность, надежность.</a:t>
                      </a: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Базы данных </a:t>
                      </a:r>
                      <a:r>
                        <a:rPr lang="ru-RU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NoSQL</a:t>
                      </a:r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зачастую предлагают компромисс, смягчая жесткие требования свойств ACID ради более гибкой модели данных, которая допускает горизонтальное масштабирование. Благодаря этому БД </a:t>
                      </a:r>
                      <a:r>
                        <a:rPr lang="ru-RU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NoSQL</a:t>
                      </a:r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отличный выбор для примеров использования с высокой пропускной способностью и низкой задержкой, в которых требуется горизонтальное масштабирование, не ограниченное рамками одного инстанса.</a:t>
                      </a:r>
                      <a:endParaRPr lang="ru-RU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935" marR="74935" marT="74935" marB="89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857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777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82C7F-8020-443C-B0B7-B3E19E40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Сравнение реляционных и </a:t>
            </a:r>
            <a:r>
              <a:rPr lang="ru-RU" sz="2400" dirty="0" err="1"/>
              <a:t>нереляционных</a:t>
            </a:r>
            <a:r>
              <a:rPr lang="ru-RU" sz="2400" dirty="0"/>
              <a:t> БД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CEB245-8C2F-4D87-AD0B-73CC346D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25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22C635-E620-4FBA-A771-7584E7769A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graphicFrame>
        <p:nvGraphicFramePr>
          <p:cNvPr id="6" name="Таблица 4">
            <a:extLst>
              <a:ext uri="{FF2B5EF4-FFF2-40B4-BE49-F238E27FC236}">
                <a16:creationId xmlns:a16="http://schemas.microsoft.com/office/drawing/2014/main" id="{52B88DCC-F5FF-44F4-8952-760D2E7B6A52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57201" y="1131888"/>
          <a:ext cx="8363272" cy="357017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52094">
                  <a:extLst>
                    <a:ext uri="{9D8B030D-6E8A-4147-A177-3AD203B41FA5}">
                      <a16:colId xmlns:a16="http://schemas.microsoft.com/office/drawing/2014/main" val="967875456"/>
                    </a:ext>
                  </a:extLst>
                </a:gridCol>
                <a:gridCol w="3479424">
                  <a:extLst>
                    <a:ext uri="{9D8B030D-6E8A-4147-A177-3AD203B41FA5}">
                      <a16:colId xmlns:a16="http://schemas.microsoft.com/office/drawing/2014/main" val="3394180831"/>
                    </a:ext>
                  </a:extLst>
                </a:gridCol>
                <a:gridCol w="3331754">
                  <a:extLst>
                    <a:ext uri="{9D8B030D-6E8A-4147-A177-3AD203B41FA5}">
                      <a16:colId xmlns:a16="http://schemas.microsoft.com/office/drawing/2014/main" val="2076932592"/>
                    </a:ext>
                  </a:extLst>
                </a:gridCol>
              </a:tblGrid>
              <a:tr h="382790">
                <a:tc>
                  <a:txBody>
                    <a:bodyPr/>
                    <a:lstStyle/>
                    <a:p>
                      <a:pPr algn="just"/>
                      <a:endParaRPr lang="ru-RU" sz="16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0038" marR="93701" marT="22868" marB="171509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b="1" cap="none" spc="0" dirty="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Реляционные базы данных</a:t>
                      </a:r>
                      <a:endParaRPr lang="ru-RU" sz="16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0038" marR="93701" marT="22868" marB="1715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b="1" cap="none" spc="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Базы данных </a:t>
                      </a: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NoSQL</a:t>
                      </a:r>
                      <a:endParaRPr lang="en-US" sz="16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0038" marR="93701" marT="22868" marB="17150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348466"/>
                  </a:ext>
                </a:extLst>
              </a:tr>
              <a:tr h="971696">
                <a:tc>
                  <a:txBody>
                    <a:bodyPr/>
                    <a:lstStyle/>
                    <a:p>
                      <a:pPr algn="just"/>
                      <a:r>
                        <a:rPr lang="ru-RU" sz="1200" b="0" cap="none" spc="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Производительность</a:t>
                      </a:r>
                      <a:endParaRPr lang="ru-RU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0038" marR="95283" marT="22868" marB="17150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cap="none" spc="0" dirty="0">
                          <a:solidFill>
                            <a:schemeClr val="tx1"/>
                          </a:solidFill>
                          <a:effectLst/>
                        </a:rPr>
                        <a:t>Производительность главным образом зависит от дисковой подсистемы. Для обеспечения максимальной производительности часто требуется оптимизация запросов, индексов и структуры таблицы.</a:t>
                      </a:r>
                    </a:p>
                  </a:txBody>
                  <a:tcPr marL="80038" marR="95283" marT="22868" marB="1715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cap="none" spc="0">
                          <a:solidFill>
                            <a:schemeClr val="tx1"/>
                          </a:solidFill>
                          <a:effectLst/>
                        </a:rPr>
                        <a:t>Производительность обычно зависит от размера кластера базового аппаратного обеспечения, задержки сети и вызывающего приложения.</a:t>
                      </a:r>
                    </a:p>
                  </a:txBody>
                  <a:tcPr marL="80038" marR="95283" marT="22868" marB="1715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857575"/>
                  </a:ext>
                </a:extLst>
              </a:tr>
              <a:tr h="1453528">
                <a:tc>
                  <a:txBody>
                    <a:bodyPr/>
                    <a:lstStyle/>
                    <a:p>
                      <a:pPr algn="just"/>
                      <a:r>
                        <a:rPr lang="ru-RU" sz="1200" b="0" cap="none" spc="0">
                          <a:solidFill>
                            <a:schemeClr val="tx1"/>
                          </a:solidFill>
                          <a:effectLst/>
                          <a:latin typeface="AmazonEmberBold"/>
                        </a:rPr>
                        <a:t>Масштабирование</a:t>
                      </a:r>
                      <a:endParaRPr lang="ru-RU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0038" marR="95283" marT="22868" marB="17150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cap="none" spc="0" dirty="0">
                          <a:solidFill>
                            <a:schemeClr val="tx1"/>
                          </a:solidFill>
                          <a:effectLst/>
                        </a:rPr>
                        <a:t>Реляционные базы данных обычно масштабируются путем увеличения вычислительных возможностей аппаратного обеспечения или добавления отдельных копий для рабочих нагрузок чтения.</a:t>
                      </a:r>
                    </a:p>
                  </a:txBody>
                  <a:tcPr marL="80038" marR="95283" marT="22868" marB="1715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cap="none" spc="0" dirty="0">
                          <a:solidFill>
                            <a:schemeClr val="tx1"/>
                          </a:solidFill>
                          <a:effectLst/>
                        </a:rPr>
                        <a:t>Базы данных </a:t>
                      </a:r>
                      <a:r>
                        <a:rPr lang="ru-RU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NoSQL</a:t>
                      </a:r>
                      <a:r>
                        <a:rPr lang="ru-RU" sz="1200" cap="none" spc="0" dirty="0">
                          <a:solidFill>
                            <a:schemeClr val="tx1"/>
                          </a:solidFill>
                          <a:effectLst/>
                        </a:rPr>
                        <a:t> обычно поддерживают высокую </a:t>
                      </a:r>
                      <a:r>
                        <a:rPr lang="ru-RU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разделяемость</a:t>
                      </a:r>
                      <a:r>
                        <a:rPr lang="ru-RU" sz="1200" cap="none" spc="0" dirty="0">
                          <a:solidFill>
                            <a:schemeClr val="tx1"/>
                          </a:solidFill>
                          <a:effectLst/>
                        </a:rPr>
                        <a:t> благодаря шаблонам доступа с возможностью масштабирования на основе распределенной архитектуры. Это повышает пропускную способность и обеспечивает устойчивую производительность почти в неограниченных масштабах.</a:t>
                      </a:r>
                    </a:p>
                  </a:txBody>
                  <a:tcPr marL="80038" marR="95283" marT="22868" marB="1715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092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04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40830-AE7B-47FA-A717-E5F71450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637579"/>
          </a:xfrm>
        </p:spPr>
        <p:txBody>
          <a:bodyPr/>
          <a:lstStyle/>
          <a:p>
            <a:r>
              <a:rPr lang="ru-RU" dirty="0"/>
              <a:t>Практический пример для </a:t>
            </a:r>
            <a:r>
              <a:rPr lang="en-US" dirty="0"/>
              <a:t>SQL </a:t>
            </a:r>
            <a:r>
              <a:rPr lang="ru-RU" dirty="0"/>
              <a:t>БД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9D557C-0C0F-4CA5-96FC-1118ACFB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26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3ACEEE-59F9-4ECE-BF44-1A14B071A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3300" dirty="0"/>
          </a:p>
          <a:p>
            <a:pPr lvl="0" algn="just">
              <a:lnSpc>
                <a:spcPct val="120000"/>
              </a:lnSpc>
              <a:spcBef>
                <a:spcPts val="0"/>
              </a:spcBef>
            </a:pPr>
            <a:r>
              <a:rPr lang="ru-RU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Веб-приложение электронной коммерции:</a:t>
            </a:r>
            <a:endParaRPr lang="ru-RU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Тип БД: Реляционная база данных (например, MySQL, </a:t>
            </a:r>
            <a:r>
              <a:rPr lang="ru-RU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Пример: Хранение данных о продуктах, заказах, пользователях и их транзакциях.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Таблицы: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Products: ID, Название, Описание, Цена и т.д.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Orders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ID, Пользователь, Статус, Сумма и т.д.</a:t>
            </a:r>
          </a:p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ID, Имя, Электронная почта, Хэш пароля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9C26D9-3B76-45A7-87C0-C424755920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202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40830-AE7B-47FA-A717-E5F71450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637579"/>
          </a:xfrm>
        </p:spPr>
        <p:txBody>
          <a:bodyPr/>
          <a:lstStyle/>
          <a:p>
            <a:r>
              <a:rPr lang="ru-RU" dirty="0"/>
              <a:t>Практический пример для </a:t>
            </a:r>
            <a:r>
              <a:rPr lang="en-US" dirty="0"/>
              <a:t>NoSQL </a:t>
            </a:r>
            <a:r>
              <a:rPr lang="ru-RU" dirty="0"/>
              <a:t>БД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9D557C-0C0F-4CA5-96FC-1118ACFB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27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3ACEEE-59F9-4ECE-BF44-1A14B071A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3300" dirty="0"/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ru-RU" sz="18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Система управления задачами (To-Do):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Тип БД: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Нереляционная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база данных (например,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MongoDB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Firebase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Firestore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Пример: Хранение списков задач, их статусов и приоритетов.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Коллекции/Документы:</a:t>
            </a:r>
          </a:p>
          <a:p>
            <a:pPr marL="342900" lvl="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Tasks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Заголовок, Описание, Статус, Приоритет и т.д.</a:t>
            </a:r>
          </a:p>
          <a:p>
            <a:pPr marL="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9C26D9-3B76-45A7-87C0-C424755920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52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40830-AE7B-47FA-A717-E5F71450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637579"/>
          </a:xfrm>
        </p:spPr>
        <p:txBody>
          <a:bodyPr/>
          <a:lstStyle/>
          <a:p>
            <a:r>
              <a:rPr lang="ru-RU" dirty="0"/>
              <a:t>Комбинированный подход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9D557C-0C0F-4CA5-96FC-1118ACFB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28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3ACEEE-59F9-4ECE-BF44-1A14B071A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ru-RU" sz="17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Социальная сеть:</a:t>
            </a:r>
            <a:endParaRPr lang="ru-RU" sz="17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Тип БД: Комбинированный подход (например, </a:t>
            </a:r>
            <a:r>
              <a:rPr lang="ru-RU" sz="17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MongoDB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для хранения профилей, реляционная БД для хранения связей между пользователями).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Пример: Хранение профилей пользователей, сообщений, связей и уведомлений.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Коллекции/Таблицы:</a:t>
            </a:r>
          </a:p>
          <a:p>
            <a:pPr marL="342900" lvl="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7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Имя, Фото, Друзья и т.д.</a:t>
            </a:r>
          </a:p>
          <a:p>
            <a:pPr marL="342900" lvl="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7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Posts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Автор, Текст, Дата и т.д.</a:t>
            </a:r>
          </a:p>
          <a:p>
            <a:pPr marL="342900" lvl="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7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Relationships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Пользователь1, Пользователь2, Статус (Друг, Подписчик, и т.д.).</a:t>
            </a:r>
          </a:p>
          <a:p>
            <a:pPr marL="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/>
          </a:p>
          <a:p>
            <a:pPr marL="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9C26D9-3B76-45A7-87C0-C424755920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070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40830-AE7B-47FA-A717-E5F71450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Итожим итоги. Проекты для SQL </a:t>
            </a:r>
            <a:r>
              <a:rPr lang="ru-RU" dirty="0" err="1"/>
              <a:t>db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9D557C-0C0F-4CA5-96FC-1118ACFB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29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3ACEEE-59F9-4ECE-BF44-1A14B071A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Имеются логические требования к данным, которые могут быть определены заранее.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Очень важна целостность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Нужна основанная на устоявшихся стандартах, хорошо зарекомендовавшая себя технология, используя которую можно рассчитывать на большой опыт разработчиков и техническую поддержку.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9C26D9-3B76-45A7-87C0-C424755920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55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A5F9A-CAE9-4354-8A8C-F49DEF7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Нормализация БД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07EA5D-56D6-4380-A278-1293AEEC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3D4A74-5B21-41A1-A438-F93E0759BB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Устранение избыточности производится как правило за счет декомпозиции отношений таким образом, чтобы в каждом отношении хранились только первичные факты (то есть факты, не выводимые из других хранимых таблиц).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Нормализацию иногда упрекают на том основании, что «это просто здравый смысл», и любой компетентный персонал и сам естественным образом спроектирует полностью нормализованную БД без необходимости применять теорию зависимостей. Однако, как указывает </a:t>
            </a:r>
            <a:r>
              <a:rPr lang="ru-RU" dirty="0" err="1"/>
              <a:t>К.Дейт</a:t>
            </a:r>
            <a:r>
              <a:rPr lang="ru-RU" dirty="0"/>
              <a:t>, нормализация в точности и является теми правилами здравого смысла, которыми руководствуется в своем сознании зрелый проектировщик БД, то есть принципы нормализации – формализованный здравый смысл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297974-365F-4F14-9174-FC8806666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50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0051C-9450-4E61-B812-EEB1377F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Итожим итоги. Проекты для </a:t>
            </a:r>
            <a:r>
              <a:rPr lang="ru-RU" dirty="0" err="1"/>
              <a:t>NoSQL</a:t>
            </a:r>
            <a:r>
              <a:rPr lang="ru-RU" dirty="0"/>
              <a:t> </a:t>
            </a:r>
            <a:r>
              <a:rPr lang="ru-RU" dirty="0" err="1"/>
              <a:t>db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4EC293-2A18-4EE8-99DC-77F5878B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30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F9743A-EBEA-42B8-87DC-29910CD65C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Требования к данным нечёткие, неопределённые, или развивающиеся с развитием проекта.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Цель проекта может корректироваться со временем, при этом важна возможность немедленного начала разработки.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Одни из основных требований к базе данных — скорость обработки данных и масштабируемость.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772473B-B059-42B0-A7E1-701BF89886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82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68DEF-5405-4F73-AB09-2D18A30B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Нормальные формы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DE5CA3-3772-442E-8DF5-00FD558F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EC796D-A644-414E-ACEA-B38568B21D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b="1" dirty="0"/>
              <a:t>Нормальная форма</a:t>
            </a:r>
            <a:r>
              <a:rPr lang="ru-RU" dirty="0"/>
              <a:t> — требование, предъявляемое к структуре таблиц в теории реляционных баз данных для устранения из базы избыточных функциональных зависимостей между атрибутами (полями таблиц).</a:t>
            </a:r>
          </a:p>
          <a:p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99BBEDB-A17E-4D77-BAA9-B3E61F32FE2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 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3 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НФ </a:t>
            </a:r>
            <a:r>
              <a:rPr lang="ru-RU" dirty="0" err="1"/>
              <a:t>Бойса</a:t>
            </a:r>
            <a:r>
              <a:rPr lang="ru-RU" dirty="0"/>
              <a:t>-Кодда (усиленная 3 НФ)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5 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6 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Доменно-ключевая НФ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7BCAE17-3987-4CFF-822F-2DB8290997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22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9BD14-0DFE-4442-A7B4-B08970EA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 нормальная форма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255A6E-5A16-4D1B-A615-0C8B1214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69108B-2627-4C70-866A-2AD8309274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Переменная отношения находится в первой НФ тогда и только тогда, когда в любом допустимом значении отношения каждый его кортеж содержит только одно значение для каждого из атрибутов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 каждой клеточке таблицы </a:t>
            </a:r>
            <a:r>
              <a:rPr lang="ru-RU" b="1" dirty="0" err="1"/>
              <a:t>д.б</a:t>
            </a:r>
            <a:r>
              <a:rPr lang="ru-RU" b="1" dirty="0"/>
              <a:t>. только одно значение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Не должно быть повторяющихся строк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442C52-8110-4338-B44D-6E5ED5389F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07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F7B50-2F7A-48DA-A83E-9281F335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1я нормальная форма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EC5C8C1-7BBC-4205-A6B8-8F2A8447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6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B6AFDCF-613B-4925-8616-AFF070DDDF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071A4B3C-3637-43D7-AF56-086050E16819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69032" y="1755896"/>
          <a:ext cx="3610744" cy="18148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805199">
                  <a:extLst>
                    <a:ext uri="{9D8B030D-6E8A-4147-A177-3AD203B41FA5}">
                      <a16:colId xmlns:a16="http://schemas.microsoft.com/office/drawing/2014/main" val="1429052568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1155337867"/>
                    </a:ext>
                  </a:extLst>
                </a:gridCol>
              </a:tblGrid>
              <a:tr h="443248"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Фирма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526" marR="1315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Терминал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526" marR="1315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080469"/>
                  </a:ext>
                </a:extLst>
              </a:tr>
              <a:tr h="698970"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err="1">
                          <a:effectLst/>
                        </a:rPr>
                        <a:t>Экра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526" marR="1315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ШЭ 2607 041,</a:t>
                      </a:r>
                    </a:p>
                    <a:p>
                      <a:pPr algn="just"/>
                      <a:r>
                        <a:rPr lang="ru-RU" sz="1800" dirty="0">
                          <a:effectLst/>
                        </a:rPr>
                        <a:t>ШЭ 2607 061, </a:t>
                      </a:r>
                    </a:p>
                    <a:p>
                      <a:pPr algn="just"/>
                      <a:r>
                        <a:rPr lang="ru-RU" sz="1800" dirty="0">
                          <a:effectLst/>
                        </a:rPr>
                        <a:t>ШЭ 2607 021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526" marR="1315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410054"/>
                  </a:ext>
                </a:extLst>
              </a:tr>
              <a:tr h="443248"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АВВ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526" marR="1315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REL670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ru-RU" sz="1800" dirty="0">
                          <a:effectLst/>
                        </a:rPr>
                        <a:t>RET670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526" marR="1315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693688"/>
                  </a:ext>
                </a:extLst>
              </a:tr>
            </a:tbl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639E629-667C-4C1D-91E3-3298D03E1E6F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5508104" y="1730496"/>
          <a:ext cx="3384946" cy="247017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692308">
                  <a:extLst>
                    <a:ext uri="{9D8B030D-6E8A-4147-A177-3AD203B41FA5}">
                      <a16:colId xmlns:a16="http://schemas.microsoft.com/office/drawing/2014/main" val="197203808"/>
                    </a:ext>
                  </a:extLst>
                </a:gridCol>
                <a:gridCol w="1692638">
                  <a:extLst>
                    <a:ext uri="{9D8B030D-6E8A-4147-A177-3AD203B41FA5}">
                      <a16:colId xmlns:a16="http://schemas.microsoft.com/office/drawing/2014/main" val="3157038697"/>
                    </a:ext>
                  </a:extLst>
                </a:gridCol>
              </a:tblGrid>
              <a:tr h="411695"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Фирма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Терминал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503473"/>
                  </a:ext>
                </a:extLst>
              </a:tr>
              <a:tr h="411695"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Экра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ШЭ 2607 041 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705207"/>
                  </a:ext>
                </a:extLst>
              </a:tr>
              <a:tr h="411695"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Экра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ШЭ 2607 061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95407"/>
                  </a:ext>
                </a:extLst>
              </a:tr>
              <a:tr h="411695"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Экра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ШЭ 2607 021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889965"/>
                  </a:ext>
                </a:extLst>
              </a:tr>
              <a:tr h="411695"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АВВ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>
                          <a:effectLst/>
                        </a:rPr>
                        <a:t>REL670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51918"/>
                  </a:ext>
                </a:extLst>
              </a:tr>
              <a:tr h="411695"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АВВ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>
                          <a:effectLst/>
                        </a:rPr>
                        <a:t>REТ670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063" marR="910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54310"/>
                  </a:ext>
                </a:extLst>
              </a:tr>
            </a:tbl>
          </a:graphicData>
        </a:graphic>
      </p:graphicFrame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C77EEB91-185F-44F4-A7B3-614CC04DBA3E}"/>
              </a:ext>
            </a:extLst>
          </p:cNvPr>
          <p:cNvSpPr/>
          <p:nvPr/>
        </p:nvSpPr>
        <p:spPr>
          <a:xfrm>
            <a:off x="4211960" y="2691737"/>
            <a:ext cx="1080120" cy="273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78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5FE7A-6873-4A59-913C-DCF9A99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2я нормальная форма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1F5550-4D5D-4202-871F-6621854D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1F6B46-9E65-4849-8CB2-8F01898D4E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Переменная отношения находится во второй НФ тогда и только тогда, когда она находится в первой нормальной форме и каждый </a:t>
            </a:r>
            <a:r>
              <a:rPr lang="ru-RU" dirty="0" err="1"/>
              <a:t>неключевой</a:t>
            </a:r>
            <a:r>
              <a:rPr lang="ru-RU" dirty="0"/>
              <a:t> атрибут неприводимо (функционально полно) зависит от её потенциального ключа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Таблица в 1 НФ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первичный ключ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Все атрибуты зависят от ПК полностью, а не от какой-то его части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DECB32-8A6B-420E-A19F-8E769C8E5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84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858C7-4797-47B1-BA5C-31DB8342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2я нормальная форма. Пример. До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9FC0A9-B162-4FD4-9CAC-C6FFFD95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8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3896F84-4F9A-439B-9648-B674B84E08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graphicFrame>
        <p:nvGraphicFramePr>
          <p:cNvPr id="7" name="Таблица 4">
            <a:extLst>
              <a:ext uri="{FF2B5EF4-FFF2-40B4-BE49-F238E27FC236}">
                <a16:creationId xmlns:a16="http://schemas.microsoft.com/office/drawing/2014/main" id="{9017CBEC-A621-4728-8EE3-6BC5EC812B0E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39068" y="1243356"/>
          <a:ext cx="3131841" cy="3173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0604">
                  <a:extLst>
                    <a:ext uri="{9D8B030D-6E8A-4147-A177-3AD203B41FA5}">
                      <a16:colId xmlns:a16="http://schemas.microsoft.com/office/drawing/2014/main" val="3605436954"/>
                    </a:ext>
                  </a:extLst>
                </a:gridCol>
                <a:gridCol w="907290">
                  <a:extLst>
                    <a:ext uri="{9D8B030D-6E8A-4147-A177-3AD203B41FA5}">
                      <a16:colId xmlns:a16="http://schemas.microsoft.com/office/drawing/2014/main" val="3744674024"/>
                    </a:ext>
                  </a:extLst>
                </a:gridCol>
                <a:gridCol w="1043947">
                  <a:extLst>
                    <a:ext uri="{9D8B030D-6E8A-4147-A177-3AD203B41FA5}">
                      <a16:colId xmlns:a16="http://schemas.microsoft.com/office/drawing/2014/main" val="1997944667"/>
                    </a:ext>
                  </a:extLst>
                </a:gridCol>
              </a:tblGrid>
              <a:tr h="317539"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project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Project_client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51704"/>
                  </a:ext>
                </a:extLst>
              </a:tr>
              <a:tr h="317539">
                <a:tc>
                  <a:txBody>
                    <a:bodyPr/>
                    <a:lstStyle/>
                    <a:p>
                      <a:r>
                        <a:rPr lang="ru-RU" sz="1400" dirty="0"/>
                        <a:t>Иванов Петр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Проект 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Михаил 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931398"/>
                  </a:ext>
                </a:extLst>
              </a:tr>
              <a:tr h="317539">
                <a:tc>
                  <a:txBody>
                    <a:bodyPr/>
                    <a:lstStyle/>
                    <a:p>
                      <a:r>
                        <a:rPr lang="ru-RU" sz="1400" dirty="0"/>
                        <a:t>Иванов Петр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Проект </a:t>
                      </a:r>
                      <a:r>
                        <a:rPr lang="en-US" sz="1400" dirty="0"/>
                        <a:t>Y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Артемий А.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17045"/>
                  </a:ext>
                </a:extLst>
              </a:tr>
              <a:tr h="539816">
                <a:tc>
                  <a:txBody>
                    <a:bodyPr/>
                    <a:lstStyle/>
                    <a:p>
                      <a:r>
                        <a:rPr lang="ru-RU" sz="1400" dirty="0"/>
                        <a:t>Максимов Михаил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Проект </a:t>
                      </a:r>
                      <a:r>
                        <a:rPr lang="en-US" sz="1400" dirty="0"/>
                        <a:t>Z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Анна Ч.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309224"/>
                  </a:ext>
                </a:extLst>
              </a:tr>
              <a:tr h="539816">
                <a:tc>
                  <a:txBody>
                    <a:bodyPr/>
                    <a:lstStyle/>
                    <a:p>
                      <a:r>
                        <a:rPr lang="ru-RU" sz="1400" dirty="0"/>
                        <a:t>Смирнова Мария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Проект 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Максим 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17642"/>
                  </a:ext>
                </a:extLst>
              </a:tr>
              <a:tr h="539816">
                <a:tc>
                  <a:txBody>
                    <a:bodyPr/>
                    <a:lstStyle/>
                    <a:p>
                      <a:r>
                        <a:rPr lang="ru-RU" sz="1400" dirty="0"/>
                        <a:t>Смирнова Мария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Проект </a:t>
                      </a:r>
                      <a:r>
                        <a:rPr lang="en-US" sz="1400" dirty="0"/>
                        <a:t>Y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Артемий А.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602010"/>
                  </a:ext>
                </a:extLst>
              </a:tr>
            </a:tbl>
          </a:graphicData>
        </a:graphic>
      </p:graphicFrame>
      <p:graphicFrame>
        <p:nvGraphicFramePr>
          <p:cNvPr id="10" name="Таблица 5">
            <a:extLst>
              <a:ext uri="{FF2B5EF4-FFF2-40B4-BE49-F238E27FC236}">
                <a16:creationId xmlns:a16="http://schemas.microsoft.com/office/drawing/2014/main" id="{8BF7DDF2-89BD-4ABA-A3E7-45800225EF32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4643438" y="1130300"/>
          <a:ext cx="4177035" cy="3507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407">
                  <a:extLst>
                    <a:ext uri="{9D8B030D-6E8A-4147-A177-3AD203B41FA5}">
                      <a16:colId xmlns:a16="http://schemas.microsoft.com/office/drawing/2014/main" val="2927088754"/>
                    </a:ext>
                  </a:extLst>
                </a:gridCol>
                <a:gridCol w="835407">
                  <a:extLst>
                    <a:ext uri="{9D8B030D-6E8A-4147-A177-3AD203B41FA5}">
                      <a16:colId xmlns:a16="http://schemas.microsoft.com/office/drawing/2014/main" val="3657833355"/>
                    </a:ext>
                  </a:extLst>
                </a:gridCol>
                <a:gridCol w="835407">
                  <a:extLst>
                    <a:ext uri="{9D8B030D-6E8A-4147-A177-3AD203B41FA5}">
                      <a16:colId xmlns:a16="http://schemas.microsoft.com/office/drawing/2014/main" val="3458529417"/>
                    </a:ext>
                  </a:extLst>
                </a:gridCol>
                <a:gridCol w="835407">
                  <a:extLst>
                    <a:ext uri="{9D8B030D-6E8A-4147-A177-3AD203B41FA5}">
                      <a16:colId xmlns:a16="http://schemas.microsoft.com/office/drawing/2014/main" val="4232703259"/>
                    </a:ext>
                  </a:extLst>
                </a:gridCol>
                <a:gridCol w="835407">
                  <a:extLst>
                    <a:ext uri="{9D8B030D-6E8A-4147-A177-3AD203B41FA5}">
                      <a16:colId xmlns:a16="http://schemas.microsoft.com/office/drawing/2014/main" val="1909299582"/>
                    </a:ext>
                  </a:extLst>
                </a:gridCol>
              </a:tblGrid>
              <a:tr h="528988">
                <a:tc>
                  <a:txBody>
                    <a:bodyPr/>
                    <a:lstStyle/>
                    <a:p>
                      <a:r>
                        <a:rPr lang="en-US" sz="1200" dirty="0" err="1"/>
                        <a:t>Worker_id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Project_id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Project_client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758514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Иванов Петр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Проект 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Михаил 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219899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Иванов Петр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Проект </a:t>
                      </a:r>
                      <a:r>
                        <a:rPr lang="en-US" sz="1200" dirty="0"/>
                        <a:t>Y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Артемий А.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403120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Максимов Михаил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Проект </a:t>
                      </a:r>
                      <a:r>
                        <a:rPr lang="en-US" sz="1200" dirty="0"/>
                        <a:t>Z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Анна Ч.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911887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Смирнова Мария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Проект 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Максим 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631812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Смирнова Мария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Проект </a:t>
                      </a:r>
                      <a:r>
                        <a:rPr lang="en-US" sz="1200" dirty="0"/>
                        <a:t>Y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Артемий А.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787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526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CE5EAF-9FE3-45E1-AC21-99E0465D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2я нормальная форма. После декомпозиции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481A8B-B9AA-4131-8BB4-13FF94E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9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2CB79E5-A592-4609-A3C4-8A55DDACF1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graphicFrame>
        <p:nvGraphicFramePr>
          <p:cNvPr id="7" name="Таблица 4">
            <a:extLst>
              <a:ext uri="{FF2B5EF4-FFF2-40B4-BE49-F238E27FC236}">
                <a16:creationId xmlns:a16="http://schemas.microsoft.com/office/drawing/2014/main" id="{C8DC209E-D467-4520-BCFB-E0FDE0548B0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28234" y="1130300"/>
          <a:ext cx="3821466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3822">
                  <a:extLst>
                    <a:ext uri="{9D8B030D-6E8A-4147-A177-3AD203B41FA5}">
                      <a16:colId xmlns:a16="http://schemas.microsoft.com/office/drawing/2014/main" val="305382711"/>
                    </a:ext>
                  </a:extLst>
                </a:gridCol>
                <a:gridCol w="1273822">
                  <a:extLst>
                    <a:ext uri="{9D8B030D-6E8A-4147-A177-3AD203B41FA5}">
                      <a16:colId xmlns:a16="http://schemas.microsoft.com/office/drawing/2014/main" val="1621540987"/>
                    </a:ext>
                  </a:extLst>
                </a:gridCol>
                <a:gridCol w="1273822">
                  <a:extLst>
                    <a:ext uri="{9D8B030D-6E8A-4147-A177-3AD203B41FA5}">
                      <a16:colId xmlns:a16="http://schemas.microsoft.com/office/drawing/2014/main" val="762939821"/>
                    </a:ext>
                  </a:extLst>
                </a:gridCol>
              </a:tblGrid>
              <a:tr h="234349">
                <a:tc>
                  <a:txBody>
                    <a:bodyPr/>
                    <a:lstStyle/>
                    <a:p>
                      <a:r>
                        <a:rPr lang="en-US" sz="1600" dirty="0" err="1"/>
                        <a:t>Project_id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project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client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189560"/>
                  </a:ext>
                </a:extLst>
              </a:tr>
              <a:tr h="234349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Project X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Михаил 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29487"/>
                  </a:ext>
                </a:extLst>
              </a:tr>
              <a:tr h="234349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Project Y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Артемий Г.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191953"/>
                  </a:ext>
                </a:extLst>
              </a:tr>
              <a:tr h="234349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Project Z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Анна Ч.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925525"/>
                  </a:ext>
                </a:extLst>
              </a:tr>
            </a:tbl>
          </a:graphicData>
        </a:graphic>
      </p:graphicFrame>
      <p:graphicFrame>
        <p:nvGraphicFramePr>
          <p:cNvPr id="8" name="Таблица 5">
            <a:extLst>
              <a:ext uri="{FF2B5EF4-FFF2-40B4-BE49-F238E27FC236}">
                <a16:creationId xmlns:a16="http://schemas.microsoft.com/office/drawing/2014/main" id="{53DF94B1-1443-44D1-A521-9FE7CAE323FE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4643438" y="1130300"/>
          <a:ext cx="4346432" cy="1347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3216">
                  <a:extLst>
                    <a:ext uri="{9D8B030D-6E8A-4147-A177-3AD203B41FA5}">
                      <a16:colId xmlns:a16="http://schemas.microsoft.com/office/drawing/2014/main" val="1521940301"/>
                    </a:ext>
                  </a:extLst>
                </a:gridCol>
                <a:gridCol w="2173216">
                  <a:extLst>
                    <a:ext uri="{9D8B030D-6E8A-4147-A177-3AD203B41FA5}">
                      <a16:colId xmlns:a16="http://schemas.microsoft.com/office/drawing/2014/main" val="2073645714"/>
                    </a:ext>
                  </a:extLst>
                </a:gridCol>
              </a:tblGrid>
              <a:tr h="327811">
                <a:tc>
                  <a:txBody>
                    <a:bodyPr/>
                    <a:lstStyle/>
                    <a:p>
                      <a:r>
                        <a:rPr lang="en-US" sz="1600" dirty="0" err="1"/>
                        <a:t>Worker_id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424145"/>
                  </a:ext>
                </a:extLst>
              </a:tr>
              <a:tr h="327811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Иванов Петр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692729"/>
                  </a:ext>
                </a:extLst>
              </a:tr>
              <a:tr h="342129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Максимов Михаил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833713"/>
                  </a:ext>
                </a:extLst>
              </a:tr>
              <a:tr h="327811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Смирнова Мария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261713"/>
                  </a:ext>
                </a:extLst>
              </a:tr>
            </a:tbl>
          </a:graphicData>
        </a:graphic>
      </p:graphicFrame>
      <p:graphicFrame>
        <p:nvGraphicFramePr>
          <p:cNvPr id="9" name="Таблица 6">
            <a:extLst>
              <a:ext uri="{FF2B5EF4-FFF2-40B4-BE49-F238E27FC236}">
                <a16:creationId xmlns:a16="http://schemas.microsoft.com/office/drawing/2014/main" id="{F8D8F458-BD26-452D-9D1E-4B41587E9AD4}"/>
              </a:ext>
            </a:extLst>
          </p:cNvPr>
          <p:cNvGraphicFramePr>
            <a:graphicFrameLocks noGrp="1"/>
          </p:cNvGraphicFramePr>
          <p:nvPr/>
        </p:nvGraphicFramePr>
        <p:xfrm>
          <a:off x="2038967" y="2803816"/>
          <a:ext cx="471073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5365">
                  <a:extLst>
                    <a:ext uri="{9D8B030D-6E8A-4147-A177-3AD203B41FA5}">
                      <a16:colId xmlns:a16="http://schemas.microsoft.com/office/drawing/2014/main" val="1310170162"/>
                    </a:ext>
                  </a:extLst>
                </a:gridCol>
                <a:gridCol w="2355365">
                  <a:extLst>
                    <a:ext uri="{9D8B030D-6E8A-4147-A177-3AD203B41FA5}">
                      <a16:colId xmlns:a16="http://schemas.microsoft.com/office/drawing/2014/main" val="90660329"/>
                    </a:ext>
                  </a:extLst>
                </a:gridCol>
              </a:tblGrid>
              <a:tr h="178080">
                <a:tc>
                  <a:txBody>
                    <a:bodyPr/>
                    <a:lstStyle/>
                    <a:p>
                      <a:r>
                        <a:rPr lang="en-US" sz="1400" dirty="0" err="1"/>
                        <a:t>Worker_id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Project_id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157838"/>
                  </a:ext>
                </a:extLst>
              </a:tr>
              <a:tr h="17808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444563"/>
                  </a:ext>
                </a:extLst>
              </a:tr>
              <a:tr h="17808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635115"/>
                  </a:ext>
                </a:extLst>
              </a:tr>
              <a:tr h="17808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166168"/>
                  </a:ext>
                </a:extLst>
              </a:tr>
              <a:tr h="17808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496678"/>
                  </a:ext>
                </a:extLst>
              </a:tr>
              <a:tr h="17808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79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204120"/>
      </p:ext>
    </p:extLst>
  </p:cSld>
  <p:clrMapOvr>
    <a:masterClrMapping/>
  </p:clrMapOvr>
</p:sld>
</file>

<file path=ppt/theme/theme1.xml><?xml version="1.0" encoding="utf-8"?>
<a:theme xmlns:a="http://schemas.openxmlformats.org/drawingml/2006/main" name="mpei_shablon_3000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DF03A726-2A6A-441E-8D13-5334CCCA477A}"/>
    </a:ext>
  </a:extLst>
</a:theme>
</file>

<file path=ppt/theme/theme2.xml><?xml version="1.0" encoding="utf-8"?>
<a:theme xmlns:a="http://schemas.openxmlformats.org/drawingml/2006/main" name="1_alena_shablon">
  <a:themeElements>
    <a:clrScheme name="ФС МЭИ Сине-красный темный">
      <a:dk1>
        <a:srgbClr val="FFFFFF"/>
      </a:dk1>
      <a:lt1>
        <a:srgbClr val="000001"/>
      </a:lt1>
      <a:dk2>
        <a:srgbClr val="FFFFFF"/>
      </a:dk2>
      <a:lt2>
        <a:srgbClr val="000001"/>
      </a:lt2>
      <a:accent1>
        <a:srgbClr val="0202D2"/>
      </a:accent1>
      <a:accent2>
        <a:srgbClr val="2828D8"/>
      </a:accent2>
      <a:accent3>
        <a:srgbClr val="4E4EE0"/>
      </a:accent3>
      <a:accent4>
        <a:srgbClr val="FF0000"/>
      </a:accent4>
      <a:accent5>
        <a:srgbClr val="E42626"/>
      </a:accent5>
      <a:accent6>
        <a:srgbClr val="EF4D4E"/>
      </a:accent6>
      <a:hlink>
        <a:srgbClr val="C0C0F4"/>
      </a:hlink>
      <a:folHlink>
        <a:srgbClr val="F7BFC0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53D96DB0-B1E9-4008-B45A-DAF853BEB47F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96D86A82F5AFB4E974E810EA0B07432" ma:contentTypeVersion="1" ma:contentTypeDescription="Создание документа." ma:contentTypeScope="" ma:versionID="bd31308227ac6bc6ac442af8f049f59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DD138A-5BDF-4A95-88F8-0B2B911A8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74BC09-7D62-4127-A5E5-4021FFA8E0D6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8F35B18-82D1-4410-B7F6-B1D6DF3B4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</Template>
  <TotalTime>8692</TotalTime>
  <Words>1916</Words>
  <Application>Microsoft Office PowerPoint</Application>
  <PresentationFormat>Экран (16:9)</PresentationFormat>
  <Paragraphs>438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Avenir Next Cyr</vt:lpstr>
      <vt:lpstr>Arial</vt:lpstr>
      <vt:lpstr>Verdana</vt:lpstr>
      <vt:lpstr>MV Boli</vt:lpstr>
      <vt:lpstr>Times New Roman</vt:lpstr>
      <vt:lpstr>Calibri</vt:lpstr>
      <vt:lpstr>AmazonEmberBold</vt:lpstr>
      <vt:lpstr>Symbol</vt:lpstr>
      <vt:lpstr>mpei_shablon_3000</vt:lpstr>
      <vt:lpstr>1_alena_shablon</vt:lpstr>
      <vt:lpstr>Базы данных</vt:lpstr>
      <vt:lpstr>Нормализация БД</vt:lpstr>
      <vt:lpstr>Нормализация БД</vt:lpstr>
      <vt:lpstr>Нормальные формы</vt:lpstr>
      <vt:lpstr>1 нормальная форма</vt:lpstr>
      <vt:lpstr>1я нормальная форма</vt:lpstr>
      <vt:lpstr>2я нормальная форма</vt:lpstr>
      <vt:lpstr>2я нормальная форма. Пример. До</vt:lpstr>
      <vt:lpstr>2я нормальная форма. После декомпозиции</vt:lpstr>
      <vt:lpstr>3я нормальная форма</vt:lpstr>
      <vt:lpstr>3я нормальная форма</vt:lpstr>
      <vt:lpstr>Нормальная форма Бойса-Кодда</vt:lpstr>
      <vt:lpstr>НФБК</vt:lpstr>
      <vt:lpstr>4я нормальная форма</vt:lpstr>
      <vt:lpstr>4я нормальная форма</vt:lpstr>
      <vt:lpstr>5я нормальная форма</vt:lpstr>
      <vt:lpstr>Свойства ACID</vt:lpstr>
      <vt:lpstr>NoSQL databases</vt:lpstr>
      <vt:lpstr>NoSQL. Применение</vt:lpstr>
      <vt:lpstr>Типы баз данных NoSQL. БД на основе пар «ключ-значение»</vt:lpstr>
      <vt:lpstr>Типы баз данных NoSQL. Документоориентированные БД</vt:lpstr>
      <vt:lpstr>Типы баз данных NoSQL. Графовые БД</vt:lpstr>
      <vt:lpstr>Сравнение реляционных и нереляционных БД</vt:lpstr>
      <vt:lpstr>Сравнение реляционных и нереляционных БД</vt:lpstr>
      <vt:lpstr>Сравнение реляционных и нереляционных БД</vt:lpstr>
      <vt:lpstr>Практический пример для SQL БД</vt:lpstr>
      <vt:lpstr>Практический пример для NoSQL БД</vt:lpstr>
      <vt:lpstr>Комбинированный подход</vt:lpstr>
      <vt:lpstr>Итожим итоги. Проекты для SQL db</vt:lpstr>
      <vt:lpstr>Итожим итоги. Проекты для NoSQL db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NTI4</cp:lastModifiedBy>
  <cp:revision>101</cp:revision>
  <dcterms:created xsi:type="dcterms:W3CDTF">2021-04-06T13:21:07Z</dcterms:created>
  <dcterms:modified xsi:type="dcterms:W3CDTF">2024-03-27T08:14:36Z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0x010100C96D86A82F5AFB4E974E810EA0B07432</vt:lpwstr>
  </property>
</Properties>
</file>